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71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 varScale="1">
        <p:scale>
          <a:sx n="68" d="100"/>
          <a:sy n="68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7927D8F-1795-4B0E-8C37-558FF3F05225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8DFDBC-78D3-41BF-B004-F2C630978F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8F-1795-4B0E-8C37-558FF3F05225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DFDBC-78D3-41BF-B004-F2C630978F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7927D8F-1795-4B0E-8C37-558FF3F05225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88DFDBC-78D3-41BF-B004-F2C630978F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8F-1795-4B0E-8C37-558FF3F05225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8DFDBC-78D3-41BF-B004-F2C630978FD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8F-1795-4B0E-8C37-558FF3F05225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88DFDBC-78D3-41BF-B004-F2C630978FD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927D8F-1795-4B0E-8C37-558FF3F05225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88DFDBC-78D3-41BF-B004-F2C630978FD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7927D8F-1795-4B0E-8C37-558FF3F05225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88DFDBC-78D3-41BF-B004-F2C630978FD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8F-1795-4B0E-8C37-558FF3F05225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8DFDBC-78D3-41BF-B004-F2C630978F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8F-1795-4B0E-8C37-558FF3F05225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8DFDBC-78D3-41BF-B004-F2C630978F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27D8F-1795-4B0E-8C37-558FF3F05225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88DFDBC-78D3-41BF-B004-F2C630978FD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7927D8F-1795-4B0E-8C37-558FF3F05225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88DFDBC-78D3-41BF-B004-F2C630978FD0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7927D8F-1795-4B0E-8C37-558FF3F05225}" type="datetimeFigureOut">
              <a:rPr lang="fr-FR" smtClean="0"/>
              <a:pPr/>
              <a:t>24/03/2011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88DFDBC-78D3-41BF-B004-F2C630978FD0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1470025"/>
          </a:xfrm>
        </p:spPr>
        <p:txBody>
          <a:bodyPr>
            <a:normAutofit/>
          </a:bodyPr>
          <a:lstStyle/>
          <a:p>
            <a:r>
              <a:rPr lang="fr-FR" dirty="0" smtClean="0"/>
              <a:t>  LE SYNDROME PARKINSONIEN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79104"/>
          </a:xfrm>
        </p:spPr>
        <p:txBody>
          <a:bodyPr>
            <a:normAutofit/>
          </a:bodyPr>
          <a:lstStyle/>
          <a:p>
            <a:r>
              <a:rPr lang="fr-FR" dirty="0" smtClean="0"/>
              <a:t>Fleur LE BERRE</a:t>
            </a:r>
          </a:p>
          <a:p>
            <a:r>
              <a:rPr lang="fr-FR" dirty="0" smtClean="0"/>
              <a:t>Maud-Emmanuelle OLIVIER</a:t>
            </a:r>
          </a:p>
          <a:p>
            <a:r>
              <a:rPr lang="fr-FR" dirty="0" smtClean="0"/>
              <a:t>Marine LATORRE</a:t>
            </a:r>
          </a:p>
          <a:p>
            <a:r>
              <a:rPr lang="fr-FR" dirty="0" err="1" smtClean="0"/>
              <a:t>Kélig</a:t>
            </a:r>
            <a:r>
              <a:rPr lang="fr-FR" dirty="0" smtClean="0"/>
              <a:t> VERGRIETE 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SzPct val="85000"/>
              <a:buFont typeface="Wingdings" pitchFamily="2" charset="2"/>
              <a:buChar char="ü"/>
            </a:pPr>
            <a:r>
              <a:rPr lang="fr-FR" sz="3200" dirty="0" smtClean="0"/>
              <a:t>Effets indésirables : </a:t>
            </a:r>
          </a:p>
          <a:p>
            <a:pPr lvl="2">
              <a:buNone/>
            </a:pPr>
            <a:r>
              <a:rPr lang="fr-FR" sz="3100" dirty="0" smtClean="0"/>
              <a:t>- </a:t>
            </a:r>
            <a:r>
              <a:rPr lang="fr-FR" sz="2900" dirty="0" smtClean="0"/>
              <a:t>pour les typiques : </a:t>
            </a:r>
          </a:p>
          <a:p>
            <a:pPr>
              <a:buNone/>
            </a:pPr>
            <a:r>
              <a:rPr lang="fr-FR" dirty="0" smtClean="0"/>
              <a:t>   troubles moteurs </a:t>
            </a:r>
            <a:r>
              <a:rPr lang="fr-FR" dirty="0" err="1" smtClean="0"/>
              <a:t>kinéto</a:t>
            </a:r>
            <a:r>
              <a:rPr lang="fr-FR" dirty="0" smtClean="0"/>
              <a:t>-hypertoniques</a:t>
            </a:r>
          </a:p>
          <a:p>
            <a:pPr lvl="2">
              <a:buNone/>
            </a:pPr>
            <a:endParaRPr lang="fr-FR" sz="2900" dirty="0" smtClean="0"/>
          </a:p>
          <a:p>
            <a:pPr lvl="2">
              <a:buNone/>
            </a:pPr>
            <a:r>
              <a:rPr lang="fr-FR" sz="2900" dirty="0" smtClean="0"/>
              <a:t>- pour les atypiques :</a:t>
            </a:r>
          </a:p>
          <a:p>
            <a:pPr>
              <a:buNone/>
            </a:pPr>
            <a:r>
              <a:rPr lang="fr-FR" dirty="0" smtClean="0"/>
              <a:t>   moins d’effets extrapyramidaux</a:t>
            </a:r>
          </a:p>
          <a:p>
            <a:pPr>
              <a:buNone/>
            </a:pPr>
            <a:r>
              <a:rPr lang="fr-FR" b="1" dirty="0" smtClean="0"/>
              <a:t>   </a:t>
            </a:r>
            <a:r>
              <a:rPr lang="fr-FR" dirty="0" err="1" smtClean="0"/>
              <a:t>akatisie</a:t>
            </a:r>
            <a:r>
              <a:rPr lang="fr-FR" dirty="0" smtClean="0"/>
              <a:t> - dyskinésie aigue</a:t>
            </a:r>
            <a:r>
              <a:rPr lang="fr-FR" b="1" dirty="0" smtClean="0"/>
              <a:t> </a:t>
            </a:r>
            <a:r>
              <a:rPr lang="fr-FR" dirty="0" smtClean="0"/>
              <a:t>(tétanos), chronique touchant tous muscles (diaphragme, visage) 	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229600" cy="4525963"/>
          </a:xfrm>
        </p:spPr>
        <p:txBody>
          <a:bodyPr/>
          <a:lstStyle/>
          <a:p>
            <a:pPr>
              <a:buSzPct val="85000"/>
              <a:buFont typeface="Wingdings" pitchFamily="2" charset="2"/>
              <a:buChar char="q"/>
            </a:pPr>
            <a:r>
              <a:rPr lang="fr-FR" sz="3200" u="sng" dirty="0" smtClean="0">
                <a:solidFill>
                  <a:schemeClr val="accent6">
                    <a:lumMod val="75000"/>
                  </a:schemeClr>
                </a:solidFill>
              </a:rPr>
              <a:t>Les neuroleptiques cachés :</a:t>
            </a:r>
          </a:p>
          <a:p>
            <a:pPr>
              <a:buNone/>
            </a:pPr>
            <a:endParaRPr lang="fr-FR" sz="20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r>
              <a:rPr lang="fr-FR" dirty="0" smtClean="0"/>
              <a:t>		- ≠ classes pharmacologiques regroupent ce terme</a:t>
            </a:r>
          </a:p>
          <a:p>
            <a:pPr>
              <a:buNone/>
            </a:pPr>
            <a:r>
              <a:rPr lang="fr-FR" dirty="0" smtClean="0"/>
              <a:t>		- principale propriété : blocage récepteurs D2 </a:t>
            </a:r>
          </a:p>
          <a:p>
            <a:pPr>
              <a:buNone/>
            </a:pPr>
            <a:r>
              <a:rPr lang="fr-FR" dirty="0" smtClean="0"/>
              <a:t>		- non prescrits comme antipsychotiques</a:t>
            </a:r>
          </a:p>
          <a:p>
            <a:pPr>
              <a:buNone/>
            </a:pPr>
            <a:r>
              <a:rPr lang="fr-FR" dirty="0" smtClean="0"/>
              <a:t>		- antiémétiques, hypnotiques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fr-FR" u="sng" dirty="0" smtClean="0"/>
          </a:p>
          <a:p>
            <a:endParaRPr lang="fr-FR" u="sng" dirty="0" smtClean="0"/>
          </a:p>
          <a:p>
            <a:pPr>
              <a:buFont typeface="Wingdings" pitchFamily="2" charset="2"/>
              <a:buChar char="ü"/>
            </a:pPr>
            <a:r>
              <a:rPr lang="fr-FR" sz="3200" u="sng" dirty="0" err="1" smtClean="0"/>
              <a:t>Anti-émétiques</a:t>
            </a:r>
            <a:r>
              <a:rPr lang="fr-FR" sz="3200" u="sng" dirty="0" smtClean="0"/>
              <a:t> : </a:t>
            </a:r>
          </a:p>
          <a:p>
            <a:pPr>
              <a:buNone/>
            </a:pPr>
            <a:r>
              <a:rPr lang="fr-FR" dirty="0" smtClean="0"/>
              <a:t>		- BENZAMIDE :</a:t>
            </a:r>
          </a:p>
          <a:p>
            <a:pPr>
              <a:buNone/>
            </a:pPr>
            <a:r>
              <a:rPr lang="fr-FR" dirty="0" err="1" smtClean="0"/>
              <a:t>Alizapride</a:t>
            </a:r>
            <a:r>
              <a:rPr lang="fr-FR" dirty="0" smtClean="0"/>
              <a:t> PLITICAN°</a:t>
            </a:r>
          </a:p>
          <a:p>
            <a:pPr>
              <a:buNone/>
            </a:pPr>
            <a:r>
              <a:rPr lang="fr-FR" dirty="0" err="1" smtClean="0"/>
              <a:t>Métoclopramide</a:t>
            </a:r>
            <a:r>
              <a:rPr lang="fr-FR" dirty="0" smtClean="0"/>
              <a:t> PRIMPERAN°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dirty="0" smtClean="0"/>
              <a:t>		- PHENOTHIAZINE :</a:t>
            </a:r>
          </a:p>
          <a:p>
            <a:pPr>
              <a:buNone/>
            </a:pPr>
            <a:r>
              <a:rPr lang="fr-FR" dirty="0" err="1" smtClean="0"/>
              <a:t>Métopimazine</a:t>
            </a:r>
            <a:r>
              <a:rPr lang="fr-FR" dirty="0" smtClean="0"/>
              <a:t> VOGALENE°</a:t>
            </a:r>
          </a:p>
          <a:p>
            <a:pPr>
              <a:buNone/>
            </a:pPr>
            <a:r>
              <a:rPr lang="fr-FR" dirty="0" err="1" smtClean="0"/>
              <a:t>Dompéridone</a:t>
            </a:r>
            <a:r>
              <a:rPr lang="fr-FR" dirty="0" smtClean="0"/>
              <a:t> MOTILIUM°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8229600" cy="561662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fr-FR" i="1" dirty="0" smtClean="0"/>
          </a:p>
          <a:p>
            <a:pPr>
              <a:buNone/>
            </a:pPr>
            <a:endParaRPr lang="fr-FR" i="1" dirty="0" smtClean="0"/>
          </a:p>
          <a:p>
            <a:pPr>
              <a:buSzPct val="85000"/>
              <a:buFont typeface="Wingdings" pitchFamily="2" charset="2"/>
              <a:buChar char="ü"/>
            </a:pPr>
            <a:r>
              <a:rPr lang="fr-FR" sz="4600" dirty="0" smtClean="0"/>
              <a:t>Mécanisme d’action : </a:t>
            </a:r>
          </a:p>
          <a:p>
            <a:pPr lvl="2">
              <a:buNone/>
            </a:pPr>
            <a:r>
              <a:rPr lang="fr-FR" sz="4000" dirty="0" smtClean="0"/>
              <a:t>- bloquent récepteur D2 du centre du vomissement</a:t>
            </a:r>
          </a:p>
          <a:p>
            <a:pPr lvl="2">
              <a:buNone/>
            </a:pPr>
            <a:r>
              <a:rPr lang="fr-FR" sz="4000" dirty="0" smtClean="0"/>
              <a:t>- augmentent tonus du sphincter inférieur de l’œsophage</a:t>
            </a:r>
          </a:p>
          <a:p>
            <a:pPr lvl="2">
              <a:buNone/>
            </a:pPr>
            <a:r>
              <a:rPr lang="fr-FR" sz="4000" dirty="0" smtClean="0"/>
              <a:t>- accélèrent vidange gastrique </a:t>
            </a:r>
          </a:p>
          <a:p>
            <a:pPr lvl="2">
              <a:buNone/>
            </a:pPr>
            <a:endParaRPr lang="fr-FR" sz="3100" dirty="0" smtClean="0"/>
          </a:p>
          <a:p>
            <a:pPr>
              <a:buSzPct val="85000"/>
              <a:buFont typeface="Wingdings" pitchFamily="2" charset="2"/>
              <a:buChar char="ü"/>
            </a:pPr>
            <a:r>
              <a:rPr lang="fr-FR" sz="4600" dirty="0" smtClean="0"/>
              <a:t>Indications :</a:t>
            </a:r>
          </a:p>
          <a:p>
            <a:pPr lvl="2">
              <a:buNone/>
            </a:pPr>
            <a:r>
              <a:rPr lang="fr-FR" sz="4000" i="1" dirty="0" smtClean="0"/>
              <a:t>- </a:t>
            </a:r>
            <a:r>
              <a:rPr lang="fr-FR" sz="4000" dirty="0" smtClean="0"/>
              <a:t>nausées, vomissements de la grossesse</a:t>
            </a:r>
          </a:p>
          <a:p>
            <a:pPr lvl="2">
              <a:buNone/>
            </a:pPr>
            <a:r>
              <a:rPr lang="fr-FR" sz="4000" dirty="0" smtClean="0"/>
              <a:t>- nausées, vomissements induits par les chimiothérapies</a:t>
            </a:r>
          </a:p>
          <a:p>
            <a:pPr lvl="2">
              <a:buNone/>
            </a:pPr>
            <a:r>
              <a:rPr lang="fr-FR" sz="4000" i="1" dirty="0" smtClean="0"/>
              <a:t>- </a:t>
            </a:r>
            <a:r>
              <a:rPr lang="fr-FR" sz="4000" dirty="0" smtClean="0"/>
              <a:t>dyspepsies, troubles motricité digestive</a:t>
            </a:r>
            <a:r>
              <a:rPr lang="fr-FR" sz="3700" i="1" dirty="0" smtClean="0"/>
              <a:t>	</a:t>
            </a:r>
            <a:r>
              <a:rPr lang="fr-FR" i="1" dirty="0" smtClean="0"/>
              <a:t>	</a:t>
            </a:r>
            <a:r>
              <a:rPr lang="fr-F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fr-FR" i="1" dirty="0" smtClean="0"/>
          </a:p>
          <a:p>
            <a:pPr>
              <a:buNone/>
            </a:pPr>
            <a:endParaRPr lang="fr-FR" i="1" dirty="0" smtClean="0"/>
          </a:p>
          <a:p>
            <a:pPr>
              <a:buNone/>
            </a:pPr>
            <a:endParaRPr lang="fr-FR" i="1" dirty="0" smtClean="0"/>
          </a:p>
          <a:p>
            <a:pPr>
              <a:buSzPct val="85000"/>
              <a:buFont typeface="Wingdings" pitchFamily="2" charset="2"/>
              <a:buChar char="ü"/>
            </a:pPr>
            <a:r>
              <a:rPr lang="fr-FR" sz="3500" dirty="0" smtClean="0"/>
              <a:t>Effets indésirables : </a:t>
            </a:r>
          </a:p>
          <a:p>
            <a:pPr>
              <a:buNone/>
            </a:pPr>
            <a:r>
              <a:rPr lang="fr-FR" dirty="0" smtClean="0"/>
              <a:t>  - </a:t>
            </a:r>
            <a:r>
              <a:rPr lang="fr-FR" sz="3100" dirty="0" smtClean="0"/>
              <a:t>troubles extrapyramidaux à type de</a:t>
            </a:r>
          </a:p>
          <a:p>
            <a:pPr lvl="4">
              <a:buFont typeface="Arial" pitchFamily="34" charset="0"/>
              <a:buChar char="•"/>
            </a:pPr>
            <a:r>
              <a:rPr lang="fr-FR" sz="3100" dirty="0" smtClean="0"/>
              <a:t>Dyskinésies précoces et tardives</a:t>
            </a:r>
          </a:p>
          <a:p>
            <a:pPr lvl="4">
              <a:buFont typeface="Arial" pitchFamily="34" charset="0"/>
              <a:buChar char="•"/>
            </a:pPr>
            <a:r>
              <a:rPr lang="fr-FR" sz="3100" dirty="0" smtClean="0"/>
              <a:t>Syndrome parkinsonien</a:t>
            </a:r>
          </a:p>
          <a:p>
            <a:pPr>
              <a:buNone/>
            </a:pPr>
            <a:r>
              <a:rPr lang="fr-FR" sz="3100" dirty="0" smtClean="0"/>
              <a:t>  - syndrome favorisé :  chez enfants,       					       personnes âgées, 			 </a:t>
            </a:r>
            <a:r>
              <a:rPr lang="fr-FR" sz="3100" i="1" dirty="0" smtClean="0"/>
              <a:t> 		       </a:t>
            </a:r>
            <a:r>
              <a:rPr lang="fr-FR" sz="3100" dirty="0" smtClean="0"/>
              <a:t>par des doses élevées</a:t>
            </a:r>
          </a:p>
          <a:p>
            <a:pPr>
              <a:buNone/>
            </a:pPr>
            <a:r>
              <a:rPr lang="fr-FR" sz="3100" i="1" dirty="0" smtClean="0"/>
              <a:t>  - </a:t>
            </a:r>
            <a:r>
              <a:rPr lang="fr-FR" sz="3100" dirty="0" smtClean="0"/>
              <a:t>connus et mentionnés dans le RCP</a:t>
            </a:r>
          </a:p>
          <a:p>
            <a:pPr>
              <a:buNone/>
            </a:pPr>
            <a:endParaRPr lang="fr-FR" sz="2400" dirty="0" smtClean="0"/>
          </a:p>
          <a:p>
            <a:pPr>
              <a:buSzPct val="85000"/>
              <a:buFont typeface="Wingdings" pitchFamily="2" charset="2"/>
              <a:buChar char="ü"/>
            </a:pPr>
            <a:r>
              <a:rPr lang="fr-FR" sz="3500" dirty="0" smtClean="0"/>
              <a:t> Contre indication : </a:t>
            </a:r>
          </a:p>
          <a:p>
            <a:pPr>
              <a:buSzPct val="85000"/>
              <a:buNone/>
            </a:pPr>
            <a:r>
              <a:rPr lang="fr-FR" sz="3100" dirty="0" smtClean="0"/>
              <a:t>dyskinésies tardives avec des neuroleptiques</a:t>
            </a:r>
            <a:r>
              <a:rPr lang="fr-FR" sz="3100" i="1" dirty="0" smtClean="0"/>
              <a:t> 	</a:t>
            </a:r>
            <a:endParaRPr lang="fr-FR" sz="31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29600" cy="5433467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Le plus en cause : </a:t>
            </a:r>
            <a:r>
              <a:rPr lang="fr-FR" dirty="0" err="1" smtClean="0"/>
              <a:t>Métoclopramine</a:t>
            </a:r>
            <a:r>
              <a:rPr lang="fr-FR" dirty="0" smtClean="0"/>
              <a:t> </a:t>
            </a:r>
            <a:r>
              <a:rPr lang="fr-FR" dirty="0" smtClean="0"/>
              <a:t>PRIMPERAN°</a:t>
            </a:r>
            <a:endParaRPr lang="fr-FR" dirty="0" smtClean="0"/>
          </a:p>
          <a:p>
            <a:pPr lvl="1">
              <a:buFont typeface="Wingdings" pitchFamily="2" charset="2"/>
              <a:buChar char="§"/>
            </a:pPr>
            <a:r>
              <a:rPr lang="fr-FR" sz="2900" dirty="0" smtClean="0"/>
              <a:t>nourrisson : état d’agitation, </a:t>
            </a:r>
            <a:r>
              <a:rPr lang="fr-FR" sz="2900" dirty="0" err="1" smtClean="0"/>
              <a:t>hyperexitabilité</a:t>
            </a:r>
            <a:r>
              <a:rPr lang="fr-FR" sz="2900" dirty="0" smtClean="0"/>
              <a:t>, hypertonie tête et cou</a:t>
            </a:r>
          </a:p>
          <a:p>
            <a:pPr lvl="1">
              <a:buFont typeface="Wingdings" pitchFamily="2" charset="2"/>
              <a:buChar char="§"/>
            </a:pPr>
            <a:r>
              <a:rPr lang="fr-FR" sz="2900" dirty="0" smtClean="0"/>
              <a:t>enfant, adulte : hypertonie localisée face, nuque</a:t>
            </a:r>
          </a:p>
          <a:p>
            <a:pPr lvl="1">
              <a:buNone/>
            </a:pPr>
            <a:endParaRPr lang="fr-FR" sz="2900" dirty="0" smtClean="0"/>
          </a:p>
          <a:p>
            <a:pPr>
              <a:buNone/>
            </a:pPr>
            <a:r>
              <a:rPr lang="fr-FR" dirty="0" smtClean="0"/>
              <a:t>Effet indésirable cède ≈ 24h après l’arrêt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SzPct val="85000"/>
              <a:buFont typeface="Wingdings" pitchFamily="2" charset="2"/>
              <a:buChar char="ü"/>
            </a:pPr>
            <a:r>
              <a:rPr lang="fr-FR" sz="3200" u="sng" dirty="0" smtClean="0"/>
              <a:t>Hypnotiques :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NOCTRAN° (</a:t>
            </a:r>
            <a:r>
              <a:rPr lang="fr-FR" dirty="0" err="1" smtClean="0"/>
              <a:t>clorazepate</a:t>
            </a:r>
            <a:r>
              <a:rPr lang="fr-FR" dirty="0" smtClean="0"/>
              <a:t>, </a:t>
            </a:r>
            <a:r>
              <a:rPr lang="fr-FR" smtClean="0"/>
              <a:t>acetoprotazine</a:t>
            </a:r>
            <a:r>
              <a:rPr lang="fr-FR" dirty="0" smtClean="0"/>
              <a:t>, </a:t>
            </a:r>
            <a:r>
              <a:rPr lang="fr-FR" dirty="0" err="1" smtClean="0"/>
              <a:t>aceprometazine</a:t>
            </a:r>
            <a:r>
              <a:rPr lang="fr-FR" dirty="0" smtClean="0"/>
              <a:t>)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dirty="0" smtClean="0"/>
              <a:t>MEPRONIZINE°(méprobamate, </a:t>
            </a:r>
            <a:r>
              <a:rPr lang="fr-FR" dirty="0" err="1" smtClean="0"/>
              <a:t>acétoprometazine</a:t>
            </a:r>
            <a:r>
              <a:rPr lang="fr-FR" dirty="0" smtClean="0"/>
              <a:t> 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Bloquent les récepteurs D2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5373216"/>
          </a:xfrm>
        </p:spPr>
        <p:txBody>
          <a:bodyPr>
            <a:normAutofit lnSpcReduction="10000"/>
          </a:bodyPr>
          <a:lstStyle/>
          <a:p>
            <a:pPr>
              <a:buSzPct val="85000"/>
              <a:buFont typeface="Wingdings" pitchFamily="2" charset="2"/>
              <a:buChar char="q"/>
            </a:pPr>
            <a:r>
              <a:rPr lang="fr-FR" sz="3200" u="sng" dirty="0" smtClean="0">
                <a:solidFill>
                  <a:schemeClr val="accent6">
                    <a:lumMod val="75000"/>
                  </a:schemeClr>
                </a:solidFill>
              </a:rPr>
              <a:t>Antagonistes calciques : </a:t>
            </a:r>
          </a:p>
          <a:p>
            <a:pPr>
              <a:buSzPct val="85000"/>
              <a:buNone/>
            </a:pPr>
            <a:endParaRPr lang="fr-FR" sz="2200" dirty="0" smtClean="0"/>
          </a:p>
          <a:p>
            <a:pPr lvl="2">
              <a:buSzPct val="85000"/>
              <a:buFont typeface="Arial" pitchFamily="34" charset="0"/>
              <a:buChar char="•"/>
            </a:pPr>
            <a:r>
              <a:rPr lang="fr-FR" sz="2900" dirty="0" err="1" smtClean="0"/>
              <a:t>Flunarizine</a:t>
            </a:r>
            <a:r>
              <a:rPr lang="fr-FR" sz="2900" dirty="0" smtClean="0"/>
              <a:t> SIBELIUM°</a:t>
            </a:r>
          </a:p>
          <a:p>
            <a:pPr>
              <a:buSzPct val="85000"/>
              <a:buNone/>
            </a:pPr>
            <a:r>
              <a:rPr lang="fr-FR" dirty="0" smtClean="0"/>
              <a:t>Antimigraineux : traitement de fond 2</a:t>
            </a:r>
            <a:r>
              <a:rPr lang="fr-FR" baseline="30000" dirty="0" smtClean="0"/>
              <a:t>nd</a:t>
            </a:r>
            <a:r>
              <a:rPr lang="fr-FR" dirty="0" smtClean="0"/>
              <a:t> intention</a:t>
            </a:r>
          </a:p>
          <a:p>
            <a:pPr>
              <a:buNone/>
            </a:pPr>
            <a:r>
              <a:rPr lang="fr-FR" dirty="0" smtClean="0"/>
              <a:t>Syndrome Parkinsonien attendu</a:t>
            </a:r>
          </a:p>
          <a:p>
            <a:pPr>
              <a:buNone/>
            </a:pPr>
            <a:r>
              <a:rPr lang="fr-FR" dirty="0" smtClean="0"/>
              <a:t>apparition ≈ 1 an, non grave, peut persister plusieurs mois après l’arrêt </a:t>
            </a:r>
          </a:p>
          <a:p>
            <a:pPr>
              <a:buNone/>
            </a:pPr>
            <a:endParaRPr lang="fr-FR" dirty="0" smtClean="0"/>
          </a:p>
          <a:p>
            <a:pPr lvl="2">
              <a:buFont typeface="Arial" pitchFamily="34" charset="0"/>
              <a:buChar char="•"/>
            </a:pPr>
            <a:r>
              <a:rPr lang="fr-FR" sz="2900" dirty="0" err="1" smtClean="0"/>
              <a:t>Diltiazem</a:t>
            </a:r>
            <a:r>
              <a:rPr lang="fr-FR" sz="2900" dirty="0" smtClean="0"/>
              <a:t> TILDIEM° </a:t>
            </a:r>
            <a:r>
              <a:rPr lang="fr-FR" sz="2900" dirty="0" err="1" smtClean="0"/>
              <a:t>Vérapamil</a:t>
            </a:r>
            <a:r>
              <a:rPr lang="fr-FR" sz="2900" dirty="0" smtClean="0"/>
              <a:t> ISOPTINE°</a:t>
            </a:r>
          </a:p>
          <a:p>
            <a:pPr>
              <a:buNone/>
            </a:pPr>
            <a:r>
              <a:rPr lang="fr-FR" dirty="0" smtClean="0"/>
              <a:t>Inhibiteurs calciques cardiovasculaires </a:t>
            </a:r>
          </a:p>
          <a:p>
            <a:pPr>
              <a:buNone/>
            </a:pPr>
            <a:r>
              <a:rPr lang="fr-FR" dirty="0" smtClean="0"/>
              <a:t>délai d’apparition et de régression plus court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988840"/>
            <a:ext cx="8153400" cy="4495800"/>
          </a:xfrm>
        </p:spPr>
        <p:txBody>
          <a:bodyPr/>
          <a:lstStyle/>
          <a:p>
            <a:pPr>
              <a:buSzPct val="85000"/>
              <a:buFont typeface="Wingdings" pitchFamily="2" charset="2"/>
              <a:buChar char="q"/>
            </a:pPr>
            <a:r>
              <a:rPr lang="fr-FR" sz="3200" u="sng" dirty="0" smtClean="0">
                <a:solidFill>
                  <a:schemeClr val="accent6">
                    <a:lumMod val="75000"/>
                  </a:schemeClr>
                </a:solidFill>
              </a:rPr>
              <a:t>Médicament à visée vasculaire : </a:t>
            </a:r>
          </a:p>
          <a:p>
            <a:pPr>
              <a:buSzPct val="85000"/>
              <a:buNone/>
            </a:pPr>
            <a:r>
              <a:rPr lang="fr-FR" dirty="0" err="1" smtClean="0"/>
              <a:t>trimétazidine</a:t>
            </a:r>
            <a:r>
              <a:rPr lang="fr-FR" dirty="0" smtClean="0"/>
              <a:t> VASTAREL°</a:t>
            </a:r>
          </a:p>
          <a:p>
            <a:pPr>
              <a:buSzPct val="85000"/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Mécanisme d’action : pas encore déterminé</a:t>
            </a:r>
          </a:p>
          <a:p>
            <a:pPr>
              <a:buNone/>
            </a:pPr>
            <a:r>
              <a:rPr lang="fr-FR" dirty="0" smtClean="0"/>
              <a:t>parenté de structure avec les neuroleptiques    			(noyau </a:t>
            </a:r>
            <a:r>
              <a:rPr lang="fr-FR" dirty="0" err="1" smtClean="0"/>
              <a:t>piperazine</a:t>
            </a:r>
            <a:r>
              <a:rPr lang="fr-FR" dirty="0" smtClean="0"/>
              <a:t>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1916832"/>
            <a:ext cx="8153400" cy="4495800"/>
          </a:xfrm>
        </p:spPr>
        <p:txBody>
          <a:bodyPr/>
          <a:lstStyle/>
          <a:p>
            <a:pPr>
              <a:buSzPct val="85000"/>
              <a:buFont typeface="Wingdings" pitchFamily="2" charset="2"/>
              <a:buChar char="q"/>
            </a:pPr>
            <a:r>
              <a:rPr lang="fr-FR" sz="3200" u="sng" dirty="0" smtClean="0">
                <a:solidFill>
                  <a:schemeClr val="accent6">
                    <a:lumMod val="75000"/>
                  </a:schemeClr>
                </a:solidFill>
              </a:rPr>
              <a:t>Antidépresseurs</a:t>
            </a:r>
          </a:p>
          <a:p>
            <a:pPr lvl="1">
              <a:buClr>
                <a:schemeClr val="accent2"/>
              </a:buClr>
              <a:buSzPct val="85000"/>
              <a:buFont typeface="Wingdings" pitchFamily="2" charset="2"/>
              <a:buChar char="ü"/>
            </a:pPr>
            <a:r>
              <a:rPr lang="fr-FR" dirty="0" smtClean="0"/>
              <a:t>IRS</a:t>
            </a:r>
          </a:p>
          <a:p>
            <a:pPr>
              <a:buNone/>
            </a:pPr>
            <a:r>
              <a:rPr lang="fr-FR" dirty="0" smtClean="0"/>
              <a:t>Mécanisme d’action : balance dopamine/sérotonine</a:t>
            </a:r>
          </a:p>
          <a:p>
            <a:pPr>
              <a:buNone/>
            </a:pPr>
            <a:endParaRPr lang="fr-FR" sz="2000" dirty="0" smtClean="0"/>
          </a:p>
          <a:p>
            <a:pPr lvl="1">
              <a:buClr>
                <a:schemeClr val="accent2"/>
              </a:buClr>
              <a:buSzPct val="85000"/>
              <a:buFont typeface="Wingdings" pitchFamily="2" charset="2"/>
              <a:buChar char="ü"/>
            </a:pPr>
            <a:r>
              <a:rPr lang="fr-FR" dirty="0" smtClean="0"/>
              <a:t>IRSN</a:t>
            </a:r>
          </a:p>
          <a:p>
            <a:pPr>
              <a:buNone/>
            </a:pPr>
            <a:r>
              <a:rPr lang="fr-FR" dirty="0" smtClean="0"/>
              <a:t>Mécanisme d’action : </a:t>
            </a:r>
          </a:p>
          <a:p>
            <a:pPr>
              <a:buNone/>
            </a:pPr>
            <a:r>
              <a:rPr lang="fr-FR" dirty="0" smtClean="0"/>
              <a:t>balance dopamine/sérotonine/NA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2420888"/>
            <a:ext cx="8153400" cy="3412976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Syndrome parkinsonien</a:t>
            </a:r>
          </a:p>
          <a:p>
            <a:pPr>
              <a:buNone/>
            </a:pPr>
            <a:endParaRPr lang="fr-FR" sz="2000" dirty="0" smtClean="0"/>
          </a:p>
          <a:p>
            <a:r>
              <a:rPr lang="fr-FR" dirty="0" smtClean="0"/>
              <a:t>Voie extrapyramidale</a:t>
            </a:r>
          </a:p>
          <a:p>
            <a:pPr>
              <a:buNone/>
            </a:pPr>
            <a:endParaRPr lang="fr-FR" sz="2400" dirty="0" smtClean="0"/>
          </a:p>
          <a:p>
            <a:r>
              <a:rPr lang="fr-FR" dirty="0" smtClean="0"/>
              <a:t>Dopamine</a:t>
            </a:r>
          </a:p>
          <a:p>
            <a:pPr>
              <a:buNone/>
            </a:pPr>
            <a:endParaRPr lang="fr-FR" sz="2000" dirty="0" smtClean="0"/>
          </a:p>
          <a:p>
            <a:r>
              <a:rPr lang="fr-FR" dirty="0" smtClean="0"/>
              <a:t>Diagnostic différentiel</a:t>
            </a:r>
          </a:p>
          <a:p>
            <a:pPr>
              <a:buNone/>
            </a:pPr>
            <a:endParaRPr lang="fr-FR" sz="2000" dirty="0" smtClean="0"/>
          </a:p>
          <a:p>
            <a:r>
              <a:rPr lang="fr-FR" dirty="0" smtClean="0"/>
              <a:t>Origine médicamenteuse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2362200"/>
            <a:ext cx="8153400" cy="4495800"/>
          </a:xfrm>
        </p:spPr>
        <p:txBody>
          <a:bodyPr/>
          <a:lstStyle/>
          <a:p>
            <a:pPr>
              <a:buSzPct val="85000"/>
              <a:buFont typeface="Wingdings" pitchFamily="2" charset="2"/>
              <a:buChar char="q"/>
            </a:pPr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Médicaments à mécanisme d’action inconnue : </a:t>
            </a:r>
          </a:p>
          <a:p>
            <a:pPr lvl="3">
              <a:buFont typeface="Arial" pitchFamily="34" charset="0"/>
              <a:buChar char="•"/>
            </a:pPr>
            <a:r>
              <a:rPr lang="fr-FR" sz="2900" dirty="0" smtClean="0"/>
              <a:t>Antiépileptique : </a:t>
            </a:r>
            <a:r>
              <a:rPr lang="fr-FR" sz="2900" dirty="0" err="1" smtClean="0"/>
              <a:t>Ac</a:t>
            </a:r>
            <a:r>
              <a:rPr lang="fr-FR" sz="2900" dirty="0" smtClean="0"/>
              <a:t> </a:t>
            </a:r>
            <a:r>
              <a:rPr lang="fr-FR" sz="2900" dirty="0" err="1" smtClean="0"/>
              <a:t>Valproïque</a:t>
            </a:r>
            <a:r>
              <a:rPr lang="fr-FR" sz="2900" dirty="0" smtClean="0"/>
              <a:t> DEPAKINE°</a:t>
            </a:r>
          </a:p>
          <a:p>
            <a:pPr lvl="3">
              <a:buFont typeface="Arial" pitchFamily="34" charset="0"/>
              <a:buChar char="•"/>
            </a:pPr>
            <a:r>
              <a:rPr lang="fr-FR" sz="2900" dirty="0" err="1" smtClean="0"/>
              <a:t>Amiodarone</a:t>
            </a:r>
            <a:r>
              <a:rPr lang="fr-FR" sz="2900" dirty="0" smtClean="0"/>
              <a:t> CORDARONE°</a:t>
            </a:r>
          </a:p>
          <a:p>
            <a:pPr lvl="3">
              <a:buFont typeface="Arial" pitchFamily="34" charset="0"/>
              <a:buChar char="•"/>
            </a:pPr>
            <a:r>
              <a:rPr lang="fr-FR" sz="2900" dirty="0" smtClean="0"/>
              <a:t>Lithium TERALITHE°		</a:t>
            </a:r>
          </a:p>
          <a:p>
            <a:pPr>
              <a:buNone/>
            </a:pPr>
            <a:r>
              <a:rPr lang="fr-FR" dirty="0" smtClean="0"/>
              <a:t>Syndrome parkinsonien réversible et rare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2132856"/>
            <a:ext cx="8153400" cy="4495800"/>
          </a:xfrm>
        </p:spPr>
        <p:txBody>
          <a:bodyPr/>
          <a:lstStyle/>
          <a:p>
            <a:r>
              <a:rPr lang="fr-FR" dirty="0" smtClean="0"/>
              <a:t>Pour éviter ce syndrome :</a:t>
            </a:r>
          </a:p>
          <a:p>
            <a:pPr>
              <a:buNone/>
            </a:pPr>
            <a:r>
              <a:rPr lang="fr-FR" dirty="0" smtClean="0"/>
              <a:t>		- Respecter les posologies</a:t>
            </a:r>
          </a:p>
          <a:p>
            <a:pPr>
              <a:buNone/>
            </a:pPr>
            <a:r>
              <a:rPr lang="fr-FR" dirty="0" smtClean="0"/>
              <a:t>		- Peut persister après arrêt du traitement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Administrer des </a:t>
            </a:r>
            <a:r>
              <a:rPr lang="fr-FR" dirty="0" err="1" smtClean="0"/>
              <a:t>atropiniques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2132856"/>
            <a:ext cx="8153400" cy="4495800"/>
          </a:xfrm>
        </p:spPr>
        <p:txBody>
          <a:bodyPr/>
          <a:lstStyle/>
          <a:p>
            <a:r>
              <a:rPr lang="fr-FR" dirty="0" smtClean="0"/>
              <a:t>Vidal</a:t>
            </a:r>
          </a:p>
          <a:p>
            <a:r>
              <a:rPr lang="fr-FR" dirty="0" smtClean="0"/>
              <a:t>Revue prescrire</a:t>
            </a:r>
          </a:p>
          <a:p>
            <a:r>
              <a:rPr lang="fr-FR" dirty="0" smtClean="0"/>
              <a:t>BIAM</a:t>
            </a:r>
          </a:p>
          <a:p>
            <a:r>
              <a:rPr lang="fr-FR" dirty="0" smtClean="0"/>
              <a:t>Cours d’anatomie PCEM2 PURPAN</a:t>
            </a:r>
          </a:p>
          <a:p>
            <a:r>
              <a:rPr lang="fr-FR" dirty="0" smtClean="0"/>
              <a:t>Cours de pharmacologie DCEM1 PURPAN</a:t>
            </a:r>
          </a:p>
          <a:p>
            <a:r>
              <a:rPr lang="fr-FR" dirty="0" smtClean="0"/>
              <a:t>Cours de physiologie DCEM1 PURPAN</a:t>
            </a:r>
          </a:p>
          <a:p>
            <a:r>
              <a:rPr lang="fr-FR" dirty="0" smtClean="0"/>
              <a:t>Cours de pharmacologie université AIX MARSEILLE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988840"/>
            <a:ext cx="8229600" cy="4525963"/>
          </a:xfrm>
        </p:spPr>
        <p:txBody>
          <a:bodyPr/>
          <a:lstStyle/>
          <a:p>
            <a:r>
              <a:rPr lang="fr-FR" dirty="0" smtClean="0"/>
              <a:t>Maladie de Parkinson : caractérisée par           			syndrome Parkinsonien 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	         syndrome </a:t>
            </a:r>
            <a:r>
              <a:rPr lang="fr-FR" dirty="0" err="1" smtClean="0"/>
              <a:t>extra-pyramidal</a:t>
            </a:r>
            <a:endParaRPr lang="fr-FR" dirty="0" smtClean="0"/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Possible conséquence d’une prise médicamenteuse : 5 à 10 %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4" name="Right Arrow 3"/>
          <p:cNvSpPr/>
          <p:nvPr/>
        </p:nvSpPr>
        <p:spPr>
          <a:xfrm flipV="1">
            <a:off x="2195736" y="2924944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SYNDROME PARKINSONIEN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fr-FR" dirty="0" smtClean="0"/>
              <a:t>Syndrome Parkinsonien, </a:t>
            </a:r>
            <a:r>
              <a:rPr lang="fr-FR" b="1" dirty="0" smtClean="0"/>
              <a:t>triade</a:t>
            </a:r>
            <a:r>
              <a:rPr lang="fr-FR" dirty="0" smtClean="0"/>
              <a:t> : </a:t>
            </a:r>
          </a:p>
          <a:p>
            <a:pPr>
              <a:buNone/>
            </a:pPr>
            <a:r>
              <a:rPr lang="fr-FR" dirty="0" smtClean="0"/>
              <a:t>			- </a:t>
            </a:r>
            <a:r>
              <a:rPr lang="fr-FR" b="1" dirty="0" smtClean="0"/>
              <a:t>tremblement de repos</a:t>
            </a:r>
          </a:p>
          <a:p>
            <a:pPr>
              <a:buNone/>
            </a:pPr>
            <a:r>
              <a:rPr lang="fr-FR" b="1" dirty="0" smtClean="0"/>
              <a:t>			</a:t>
            </a:r>
            <a:r>
              <a:rPr lang="fr-FR" dirty="0" smtClean="0"/>
              <a:t>-</a:t>
            </a:r>
            <a:r>
              <a:rPr lang="fr-FR" b="1" dirty="0" smtClean="0"/>
              <a:t> akinésie</a:t>
            </a:r>
          </a:p>
          <a:p>
            <a:pPr>
              <a:buNone/>
            </a:pPr>
            <a:r>
              <a:rPr lang="fr-FR" b="1" dirty="0" smtClean="0"/>
              <a:t>			</a:t>
            </a:r>
            <a:r>
              <a:rPr lang="fr-FR" dirty="0" smtClean="0"/>
              <a:t>-</a:t>
            </a:r>
            <a:r>
              <a:rPr lang="fr-FR" b="1" dirty="0" smtClean="0"/>
              <a:t> hypertonie</a:t>
            </a:r>
          </a:p>
          <a:p>
            <a:r>
              <a:rPr lang="fr-FR" dirty="0" smtClean="0"/>
              <a:t>Maladie de Parkinson (</a:t>
            </a:r>
            <a:r>
              <a:rPr lang="fr-FR" dirty="0" err="1" smtClean="0"/>
              <a:t>neurodégénérative</a:t>
            </a:r>
            <a:r>
              <a:rPr lang="fr-FR" dirty="0" smtClean="0"/>
              <a:t>) </a:t>
            </a:r>
          </a:p>
          <a:p>
            <a:r>
              <a:rPr lang="fr-FR" dirty="0" smtClean="0"/>
              <a:t>Atteinte motricité involontaire</a:t>
            </a:r>
          </a:p>
          <a:p>
            <a:r>
              <a:rPr lang="fr-FR" dirty="0" smtClean="0"/>
              <a:t>Destruction irréversible des neurones dopaminergiques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fr-FR" dirty="0" smtClean="0"/>
              <a:t>VOIE EXTRAPYRAMIDALE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 smtClean="0"/>
          </a:p>
          <a:p>
            <a:pPr>
              <a:buNone/>
            </a:pPr>
            <a:r>
              <a:rPr lang="fr-FR" sz="1600" dirty="0" smtClean="0"/>
              <a:t>Source : Jacob L. </a:t>
            </a:r>
            <a:r>
              <a:rPr lang="fr-FR" sz="1600" dirty="0" err="1" smtClean="0"/>
              <a:t>Driesen</a:t>
            </a:r>
            <a:r>
              <a:rPr lang="fr-FR" sz="1600" dirty="0" smtClean="0"/>
              <a:t>, </a:t>
            </a:r>
            <a:r>
              <a:rPr lang="fr-FR" sz="1600" dirty="0" err="1" smtClean="0"/>
              <a:t>Ph.D</a:t>
            </a:r>
            <a:endParaRPr lang="fr-FR" dirty="0"/>
          </a:p>
        </p:txBody>
      </p:sp>
      <p:pic>
        <p:nvPicPr>
          <p:cNvPr id="1026" name="Picture 2" descr="C:\Users\Kelig\Downloads\crâne 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700808"/>
            <a:ext cx="1905000" cy="2324100"/>
          </a:xfrm>
          <a:prstGeom prst="rect">
            <a:avLst/>
          </a:prstGeom>
          <a:noFill/>
        </p:spPr>
      </p:pic>
      <p:pic>
        <p:nvPicPr>
          <p:cNvPr id="1027" name="Picture 3" descr="C:\Users\Kelig\Downloads\crâne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628800"/>
            <a:ext cx="6048672" cy="49357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0"/>
            <a:ext cx="8229600" cy="645333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r>
              <a:rPr lang="fr-FR" sz="4700" dirty="0" smtClean="0">
                <a:solidFill>
                  <a:schemeClr val="tx2"/>
                </a:solidFill>
              </a:rPr>
              <a:t>DOPAMINE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  - inhibe </a:t>
            </a:r>
            <a:r>
              <a:rPr lang="fr-FR" dirty="0" err="1" smtClean="0"/>
              <a:t>Acétyl</a:t>
            </a:r>
            <a:r>
              <a:rPr lang="fr-FR" dirty="0" smtClean="0"/>
              <a:t> Choline 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  - contrôle positif de l’hypothalamus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         - action niveau système limbique (émotion, souvenirs)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  - contrôle négatif de PIF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  - provoque somnolence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  - action niveau trigger zone : nausées, vomissements</a:t>
            </a:r>
          </a:p>
          <a:p>
            <a:pPr>
              <a:buNone/>
            </a:pPr>
            <a:r>
              <a:rPr lang="fr-FR" dirty="0" smtClean="0"/>
              <a:t>		  - présence récepteurs niveau des vaisseaux : vasodilatation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	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DIAGNOSTIC DIFFERENTIEL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916832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fr-FR" dirty="0" smtClean="0"/>
              <a:t> interrogatoire</a:t>
            </a:r>
          </a:p>
          <a:p>
            <a:pPr>
              <a:buNone/>
            </a:pPr>
            <a:endParaRPr lang="fr-FR" dirty="0" smtClean="0"/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 scintigraphie :</a:t>
            </a:r>
          </a:p>
          <a:p>
            <a:pPr>
              <a:buNone/>
            </a:pPr>
            <a:r>
              <a:rPr lang="fr-FR" dirty="0" smtClean="0"/>
              <a:t>			 - marquage terminaisons dopaminergiques pré-synaptiques</a:t>
            </a:r>
            <a:endParaRPr lang="fr-FR" sz="2000" dirty="0" smtClean="0"/>
          </a:p>
          <a:p>
            <a:pPr>
              <a:buNone/>
            </a:pPr>
            <a:r>
              <a:rPr lang="fr-FR" dirty="0" smtClean="0"/>
              <a:t>		          - intégrité voie dopaminergique </a:t>
            </a:r>
            <a:r>
              <a:rPr lang="fr-FR" dirty="0" err="1" smtClean="0"/>
              <a:t>nigro</a:t>
            </a:r>
            <a:r>
              <a:rPr lang="fr-FR" dirty="0" smtClean="0"/>
              <a:t>-striée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8229600" cy="6126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fr-FR" u="sng" dirty="0" smtClean="0"/>
          </a:p>
          <a:p>
            <a:pPr>
              <a:buNone/>
            </a:pPr>
            <a:r>
              <a:rPr lang="fr-FR" sz="4000" dirty="0" smtClean="0">
                <a:solidFill>
                  <a:schemeClr val="tx2"/>
                </a:solidFill>
              </a:rPr>
              <a:t>ORIGINE MEDICAMENTEUSE</a:t>
            </a:r>
          </a:p>
          <a:p>
            <a:endParaRPr lang="fr-FR" u="sng" dirty="0" smtClean="0"/>
          </a:p>
          <a:p>
            <a:pPr>
              <a:buFont typeface="Wingdings" pitchFamily="2" charset="2"/>
              <a:buChar char="q"/>
            </a:pPr>
            <a:r>
              <a:rPr lang="fr-FR" sz="3200" u="sng" dirty="0" smtClean="0">
                <a:solidFill>
                  <a:schemeClr val="accent6">
                    <a:lumMod val="75000"/>
                  </a:schemeClr>
                </a:solidFill>
              </a:rPr>
              <a:t>Les antipsychotiques :</a:t>
            </a:r>
          </a:p>
          <a:p>
            <a:pPr>
              <a:buNone/>
            </a:pPr>
            <a:endParaRPr lang="fr-FR" sz="2000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3">
              <a:buNone/>
            </a:pPr>
            <a:r>
              <a:rPr lang="fr-FR" sz="3200" dirty="0" smtClean="0"/>
              <a:t>- les typiques :</a:t>
            </a:r>
            <a:r>
              <a:rPr lang="fr-FR" dirty="0" smtClean="0"/>
              <a:t>	</a:t>
            </a:r>
          </a:p>
          <a:p>
            <a:pPr lvl="3">
              <a:buNone/>
            </a:pPr>
            <a:r>
              <a:rPr lang="fr-FR" dirty="0" smtClean="0"/>
              <a:t>		</a:t>
            </a:r>
            <a:r>
              <a:rPr lang="fr-FR" u="sng" dirty="0" smtClean="0"/>
              <a:t> </a:t>
            </a:r>
          </a:p>
          <a:p>
            <a:pPr>
              <a:buNone/>
            </a:pPr>
            <a:r>
              <a:rPr lang="fr-FR" dirty="0" err="1" smtClean="0"/>
              <a:t>Phénylthiazine</a:t>
            </a:r>
            <a:r>
              <a:rPr lang="fr-FR" dirty="0" smtClean="0"/>
              <a:t> : chlorpromazine LARGACTIL°</a:t>
            </a:r>
          </a:p>
          <a:p>
            <a:pPr>
              <a:buNone/>
            </a:pPr>
            <a:r>
              <a:rPr lang="fr-FR" dirty="0" smtClean="0"/>
              <a:t>Butyrophénone : halopéridol HALDOL°</a:t>
            </a:r>
          </a:p>
          <a:p>
            <a:pPr>
              <a:buNone/>
            </a:pPr>
            <a:endParaRPr lang="fr-FR" sz="2000" dirty="0"/>
          </a:p>
          <a:p>
            <a:pPr lvl="3">
              <a:buNone/>
            </a:pPr>
            <a:r>
              <a:rPr lang="fr-FR" sz="3200" dirty="0" smtClean="0"/>
              <a:t>- les atypiques : </a:t>
            </a:r>
          </a:p>
          <a:p>
            <a:pPr>
              <a:buNone/>
            </a:pPr>
            <a:r>
              <a:rPr lang="fr-FR" dirty="0" err="1" smtClean="0"/>
              <a:t>Clozapine</a:t>
            </a:r>
            <a:r>
              <a:rPr lang="fr-FR" dirty="0" smtClean="0"/>
              <a:t>, </a:t>
            </a:r>
            <a:r>
              <a:rPr lang="fr-FR" dirty="0" err="1" smtClean="0"/>
              <a:t>Risperidone</a:t>
            </a:r>
            <a:r>
              <a:rPr lang="fr-FR" dirty="0" smtClean="0"/>
              <a:t>, </a:t>
            </a:r>
            <a:r>
              <a:rPr lang="fr-FR" dirty="0" err="1" smtClean="0"/>
              <a:t>Olanzapine</a:t>
            </a:r>
            <a:r>
              <a:rPr lang="fr-FR" sz="4400" dirty="0" smtClean="0"/>
              <a:t>                                                                                                    </a:t>
            </a:r>
          </a:p>
          <a:p>
            <a:pPr lvl="3">
              <a:buNone/>
            </a:pPr>
            <a:endParaRPr lang="fr-FR" sz="3200" dirty="0" smtClean="0"/>
          </a:p>
          <a:p>
            <a:pPr lvl="3">
              <a:buNone/>
            </a:pP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229600" cy="5577483"/>
          </a:xfrm>
        </p:spPr>
        <p:txBody>
          <a:bodyPr>
            <a:normAutofit/>
          </a:bodyPr>
          <a:lstStyle/>
          <a:p>
            <a:pPr lvl="1">
              <a:buClr>
                <a:schemeClr val="accent3"/>
              </a:buClr>
              <a:buSzPct val="80000"/>
              <a:buFont typeface="Wingdings" pitchFamily="2" charset="2"/>
              <a:buChar char="ü"/>
            </a:pPr>
            <a:r>
              <a:rPr lang="fr-FR" sz="3200" dirty="0" smtClean="0"/>
              <a:t>Pharmacodynamie :</a:t>
            </a:r>
            <a:r>
              <a:rPr lang="fr-FR" dirty="0" smtClean="0"/>
              <a:t> </a:t>
            </a:r>
            <a:r>
              <a:rPr lang="fr-FR" i="1" dirty="0" smtClean="0"/>
              <a:t> 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- antagonistes dopaminergiques, </a:t>
            </a:r>
            <a:r>
              <a:rPr lang="fr-FR" dirty="0" err="1" smtClean="0"/>
              <a:t>recepteurs</a:t>
            </a:r>
            <a:r>
              <a:rPr lang="fr-FR" dirty="0" smtClean="0"/>
              <a:t> situés niveau méso-</a:t>
            </a:r>
            <a:r>
              <a:rPr lang="fr-FR" dirty="0" err="1" smtClean="0"/>
              <a:t>cortico</a:t>
            </a:r>
            <a:r>
              <a:rPr lang="fr-FR" dirty="0" smtClean="0"/>
              <a:t>-limbique, striatum, hypophyse, trigger zone, tronc cérébral</a:t>
            </a:r>
          </a:p>
          <a:p>
            <a:pPr>
              <a:buNone/>
            </a:pPr>
            <a:endParaRPr lang="fr-FR" sz="1050" dirty="0" smtClean="0"/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- antihistaminiques</a:t>
            </a:r>
          </a:p>
          <a:p>
            <a:pPr>
              <a:buNone/>
            </a:pPr>
            <a:endParaRPr lang="fr-FR" sz="1050" dirty="0" smtClean="0"/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- </a:t>
            </a:r>
            <a:r>
              <a:rPr lang="fr-FR" dirty="0" err="1" smtClean="0"/>
              <a:t>atropiniques</a:t>
            </a:r>
            <a:endParaRPr lang="fr-FR" dirty="0" smtClean="0"/>
          </a:p>
          <a:p>
            <a:pPr>
              <a:buNone/>
            </a:pPr>
            <a:endParaRPr lang="fr-FR" sz="1050" dirty="0" smtClean="0"/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- alpha-bloquants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697</TotalTime>
  <Words>365</Words>
  <Application>Microsoft Office PowerPoint</Application>
  <PresentationFormat>On-screen Show (4:3)</PresentationFormat>
  <Paragraphs>193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Median</vt:lpstr>
      <vt:lpstr>  LE SYNDROME PARKINSONIEN</vt:lpstr>
      <vt:lpstr>SOMMAIRE</vt:lpstr>
      <vt:lpstr>INTRODUCTION</vt:lpstr>
      <vt:lpstr>SYNDROME PARKINSONIEN</vt:lpstr>
      <vt:lpstr>VOIE EXTRAPYRAMIDALE</vt:lpstr>
      <vt:lpstr>Slide 6</vt:lpstr>
      <vt:lpstr>DIAGNOSTIC DIFFERENTIEL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Conclusion</vt:lpstr>
      <vt:lpstr>BIBLIOGRAPHIE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SYNDROME PARKINSONNIEN</dc:title>
  <dc:creator>Kelig</dc:creator>
  <cp:lastModifiedBy>Kelig</cp:lastModifiedBy>
  <cp:revision>106</cp:revision>
  <dcterms:created xsi:type="dcterms:W3CDTF">2011-03-07T08:19:21Z</dcterms:created>
  <dcterms:modified xsi:type="dcterms:W3CDTF">2011-03-24T13:23:51Z</dcterms:modified>
</cp:coreProperties>
</file>