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0" r:id="rId1"/>
  </p:sldMasterIdLst>
  <p:notesMasterIdLst>
    <p:notesMasterId r:id="rId18"/>
  </p:notesMasterIdLst>
  <p:sldIdLst>
    <p:sldId id="256" r:id="rId2"/>
    <p:sldId id="257" r:id="rId3"/>
    <p:sldId id="258" r:id="rId4"/>
    <p:sldId id="275" r:id="rId5"/>
    <p:sldId id="267" r:id="rId6"/>
    <p:sldId id="270" r:id="rId7"/>
    <p:sldId id="268" r:id="rId8"/>
    <p:sldId id="269" r:id="rId9"/>
    <p:sldId id="274" r:id="rId10"/>
    <p:sldId id="260" r:id="rId11"/>
    <p:sldId id="261" r:id="rId12"/>
    <p:sldId id="276" r:id="rId13"/>
    <p:sldId id="259" r:id="rId14"/>
    <p:sldId id="271" r:id="rId15"/>
    <p:sldId id="262" r:id="rId16"/>
    <p:sldId id="272" r:id="rId1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3300"/>
    <a:srgbClr val="9BE5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64" autoAdjust="0"/>
    <p:restoredTop sz="86460" autoAdjust="0"/>
  </p:normalViewPr>
  <p:slideViewPr>
    <p:cSldViewPr>
      <p:cViewPr varScale="1">
        <p:scale>
          <a:sx n="79" d="100"/>
          <a:sy n="79" d="100"/>
        </p:scale>
        <p:origin x="-88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D037B0-A44B-4AE0-9F96-21B989A012C1}" type="datetimeFigureOut">
              <a:rPr lang="fr-FR"/>
              <a:pPr>
                <a:defRPr/>
              </a:pPr>
              <a:t>04/04/2011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5452990-F0FC-427B-A3D0-15F16D5B19DE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536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18D0D-3CEA-417E-AC67-B7DFB86D3D29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355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A6AC47-00A8-4B6C-8FA0-28244F48F89B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560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5C0B11-A36F-4569-9370-E57938783415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379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91BFC2-56D8-4C1E-8376-4308EFA22AEE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584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24F8E5-7783-4515-8CF5-275C15EE377A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584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EC3BF3-8F3B-4B1D-8307-1B937388CF67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741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6A49B6-5D56-4EEF-81F3-CB5066868CD0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945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D8E0E1-D243-4240-9F9E-ACB84E4AB519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765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C92F2C-5CCE-42FD-B609-79D6F8464E03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33CA67-F858-41BE-88E7-CF511D077571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969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7027DB-B93C-4BDE-BDCD-ED9A96185C70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174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A9007-22F7-47CD-8702-961CC20FA289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150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7FDDC9-D1F2-4E40-B177-8DED727E2022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355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A6AC47-00A8-4B6C-8FA0-28244F48F89B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5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342EC-AF18-4ABB-A8F2-7886FCA43F21}" type="datetimeFigureOut">
              <a:rPr lang="fr-FR"/>
              <a:pPr>
                <a:defRPr/>
              </a:pPr>
              <a:t>04/04/2011</a:t>
            </a:fld>
            <a:endParaRPr lang="en-GB"/>
          </a:p>
        </p:txBody>
      </p:sp>
      <p:sp>
        <p:nvSpPr>
          <p:cNvPr id="6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D9BD0-3342-4D8F-A06B-5B2742A78C08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84C47-079C-4CDE-BE06-27FD29AFEEB7}" type="datetimeFigureOut">
              <a:rPr lang="fr-FR"/>
              <a:pPr>
                <a:defRPr/>
              </a:pPr>
              <a:t>04/04/2011</a:t>
            </a:fld>
            <a:endParaRPr lang="en-GB"/>
          </a:p>
        </p:txBody>
      </p:sp>
      <p:sp>
        <p:nvSpPr>
          <p:cNvPr id="5" name="Espace réservé du pied de pag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2F3AC-1AD8-4038-992C-5AEEEF467BD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0E3AB-3AAE-49D6-ADCA-8EF218F1E01F}" type="datetimeFigureOut">
              <a:rPr lang="fr-FR"/>
              <a:pPr>
                <a:defRPr/>
              </a:pPr>
              <a:t>04/04/2011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7942A-44E0-4BED-B790-5C18E3A2D28E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462FB-B10C-447B-BABB-1738A79CBC78}" type="datetimeFigureOut">
              <a:rPr lang="fr-FR"/>
              <a:pPr>
                <a:defRPr/>
              </a:pPr>
              <a:t>04/04/2011</a:t>
            </a:fld>
            <a:endParaRPr lang="en-GB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FC9AE-547A-413E-895C-B65C7722F1C0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16957-DF01-4E0F-BE67-0E644AF44639}" type="datetimeFigureOut">
              <a:rPr lang="fr-FR"/>
              <a:pPr>
                <a:defRPr/>
              </a:pPr>
              <a:t>04/04/2011</a:t>
            </a:fld>
            <a:endParaRPr lang="en-GB"/>
          </a:p>
        </p:txBody>
      </p:sp>
      <p:sp>
        <p:nvSpPr>
          <p:cNvPr id="7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42E4C-A63A-47E8-B0C4-009CD00963F6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4C0C2-D33B-485C-84B0-D7BC3A43CF33}" type="datetimeFigureOut">
              <a:rPr lang="fr-FR"/>
              <a:pPr>
                <a:defRPr/>
              </a:pPr>
              <a:t>04/04/2011</a:t>
            </a:fld>
            <a:endParaRPr lang="en-GB"/>
          </a:p>
        </p:txBody>
      </p:sp>
      <p:sp>
        <p:nvSpPr>
          <p:cNvPr id="6" name="Espace réservé du pied de pag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AB7F7-C72C-4557-8B44-DE7ADA925FB9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8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3FB7D-9B69-464A-9640-6665540BA804}" type="datetimeFigureOut">
              <a:rPr lang="fr-FR"/>
              <a:pPr>
                <a:defRPr/>
              </a:pPr>
              <a:t>04/04/2011</a:t>
            </a:fld>
            <a:endParaRPr lang="en-GB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2B489-EA13-46E7-BBFB-26B8B7F8B991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7BC3B-28EC-4D86-B7A7-777CA3532858}" type="datetimeFigureOut">
              <a:rPr lang="fr-FR"/>
              <a:pPr>
                <a:defRPr/>
              </a:pPr>
              <a:t>04/04/2011</a:t>
            </a:fld>
            <a:endParaRPr lang="en-GB"/>
          </a:p>
        </p:txBody>
      </p:sp>
      <p:sp>
        <p:nvSpPr>
          <p:cNvPr id="4" name="Espace réservé du pied de pag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E40FC-683B-4D55-9BDA-BCB60F56283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D63C8-AEEC-40B8-AAB0-2C40D94218DE}" type="datetimeFigureOut">
              <a:rPr lang="fr-FR"/>
              <a:pPr>
                <a:defRPr/>
              </a:pPr>
              <a:t>04/04/2011</a:t>
            </a:fld>
            <a:endParaRPr lang="en-GB"/>
          </a:p>
        </p:txBody>
      </p:sp>
      <p:sp>
        <p:nvSpPr>
          <p:cNvPr id="3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8D5A7-EA5C-42A8-BD5D-5A009028BB4E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B7706-D12D-4B1F-91A5-181D5AD7A2BD}" type="datetimeFigureOut">
              <a:rPr lang="fr-FR"/>
              <a:pPr>
                <a:defRPr/>
              </a:pPr>
              <a:t>04/04/2011</a:t>
            </a:fld>
            <a:endParaRPr lang="en-GB"/>
          </a:p>
        </p:txBody>
      </p:sp>
      <p:sp>
        <p:nvSpPr>
          <p:cNvPr id="7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92F03-4BC0-4F86-A00C-D71CB8C87AA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048E9-6687-4E70-A870-553A98EF619E}" type="datetimeFigureOut">
              <a:rPr lang="fr-FR"/>
              <a:pPr>
                <a:defRPr/>
              </a:pPr>
              <a:t>04/04/2011</a:t>
            </a:fld>
            <a:endParaRPr lang="en-GB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53B9E-84EF-4962-9A4C-0C2DB78B9556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Espace réservé du texte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4BF28D-D520-427E-A3EC-FD9E02DC3B8D}" type="datetimeFigureOut">
              <a:rPr lang="fr-FR"/>
              <a:pPr>
                <a:defRPr/>
              </a:pPr>
              <a:t>04/04/2011</a:t>
            </a:fld>
            <a:endParaRPr lang="en-GB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8138C2-8698-467C-A653-8E550CDADFC0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2" r:id="rId1"/>
    <p:sldLayoutId id="2147484453" r:id="rId2"/>
    <p:sldLayoutId id="2147484454" r:id="rId3"/>
    <p:sldLayoutId id="2147484451" r:id="rId4"/>
    <p:sldLayoutId id="2147484455" r:id="rId5"/>
    <p:sldLayoutId id="2147484450" r:id="rId6"/>
    <p:sldLayoutId id="2147484456" r:id="rId7"/>
    <p:sldLayoutId id="2147484457" r:id="rId8"/>
    <p:sldLayoutId id="2147484458" r:id="rId9"/>
    <p:sldLayoutId id="2147484449" r:id="rId10"/>
    <p:sldLayoutId id="21474844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p31.f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34000">
              <a:schemeClr val="accent1">
                <a:lumMod val="20000"/>
                <a:lumOff val="80000"/>
              </a:schemeClr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www.cqld.ca/cqld/livre/fr/images/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675456"/>
            <a:ext cx="9144000" cy="530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6858048" cy="228601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4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Le syndrome </a:t>
            </a:r>
            <a:r>
              <a:rPr lang="en-GB" sz="4400" b="1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serotoninergique</a:t>
            </a:r>
            <a:r>
              <a:rPr lang="en-GB" sz="44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 </a:t>
            </a:r>
            <a:endParaRPr lang="en-GB" sz="44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88" y="5643563"/>
            <a:ext cx="8358187" cy="7858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GB" dirty="0" smtClean="0"/>
              <a:t>MHANNA Laurent – BRUNSCHWIG </a:t>
            </a:r>
            <a:r>
              <a:rPr lang="en-GB" dirty="0" err="1" smtClean="0"/>
              <a:t>Romain</a:t>
            </a:r>
            <a:r>
              <a:rPr lang="en-GB" dirty="0" smtClean="0"/>
              <a:t>  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GB" dirty="0" smtClean="0"/>
              <a:t>GARNIER </a:t>
            </a:r>
            <a:r>
              <a:rPr lang="en-GB" dirty="0" err="1" smtClean="0"/>
              <a:t>Julien</a:t>
            </a:r>
            <a:r>
              <a:rPr lang="en-GB" dirty="0" smtClean="0"/>
              <a:t> – NABOULSI </a:t>
            </a:r>
            <a:r>
              <a:rPr lang="en-GB" dirty="0" err="1" smtClean="0"/>
              <a:t>Edouard</a:t>
            </a:r>
            <a:endParaRPr lang="en-GB" dirty="0"/>
          </a:p>
        </p:txBody>
      </p:sp>
      <p:sp>
        <p:nvSpPr>
          <p:cNvPr id="14341" name="ZoneTexte 5"/>
          <p:cNvSpPr txBox="1">
            <a:spLocks noChangeArrowheads="1"/>
          </p:cNvSpPr>
          <p:nvPr/>
        </p:nvSpPr>
        <p:spPr bwMode="auto">
          <a:xfrm>
            <a:off x="323850" y="4725144"/>
            <a:ext cx="882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b="1" dirty="0">
                <a:solidFill>
                  <a:schemeClr val="tx2"/>
                </a:solidFill>
                <a:latin typeface="Franklin Gothic Book" pitchFamily="34" charset="0"/>
              </a:rPr>
              <a:t>Exposé de </a:t>
            </a:r>
            <a:r>
              <a:rPr lang="en-GB" sz="3600" b="1" dirty="0" err="1">
                <a:solidFill>
                  <a:schemeClr val="tx2"/>
                </a:solidFill>
                <a:latin typeface="Franklin Gothic Book" pitchFamily="34" charset="0"/>
              </a:rPr>
              <a:t>Pharmacologie</a:t>
            </a:r>
            <a:r>
              <a:rPr lang="en-GB" sz="3600" b="1" dirty="0">
                <a:solidFill>
                  <a:schemeClr val="tx2"/>
                </a:solidFill>
                <a:latin typeface="Franklin Gothic Book" pitchFamily="34" charset="0"/>
              </a:rPr>
              <a:t> – </a:t>
            </a:r>
            <a:r>
              <a:rPr lang="en-GB" sz="3600" b="1" dirty="0" smtClean="0">
                <a:solidFill>
                  <a:schemeClr val="tx2"/>
                </a:solidFill>
                <a:latin typeface="Franklin Gothic Book" pitchFamily="34" charset="0"/>
              </a:rPr>
              <a:t>MARS 2011</a:t>
            </a:r>
            <a:endParaRPr lang="en-GB" sz="3600" b="1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34000">
              <a:schemeClr val="accent1">
                <a:lumMod val="20000"/>
                <a:lumOff val="80000"/>
              </a:schemeClr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>
          <a:xfrm>
            <a:off x="304800" y="1000125"/>
            <a:ext cx="8686800" cy="60007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fr-FR" sz="2400" b="1" dirty="0" smtClean="0"/>
              <a:t>	</a:t>
            </a:r>
            <a:r>
              <a:rPr lang="fr-FR" sz="2800" b="1" dirty="0" smtClean="0">
                <a:solidFill>
                  <a:schemeClr val="tx1"/>
                </a:solidFill>
              </a:rPr>
              <a:t>Critères diagnostiques 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fr-FR" sz="1200" b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fr-FR" sz="2400" b="1" dirty="0" smtClean="0"/>
              <a:t>	</a:t>
            </a:r>
            <a:r>
              <a:rPr lang="fr-FR" sz="2400" dirty="0" smtClean="0"/>
              <a:t>L’apparition du </a:t>
            </a:r>
            <a:r>
              <a:rPr lang="fr-FR" sz="2400" dirty="0" err="1" smtClean="0"/>
              <a:t>sd</a:t>
            </a:r>
            <a:r>
              <a:rPr lang="fr-FR" sz="2400" dirty="0" smtClean="0"/>
              <a:t> sérotoninergique coïncide avec : 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fr-FR" sz="1200" dirty="0" smtClean="0"/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fr-FR" dirty="0" smtClean="0"/>
              <a:t>introduction ou augmentation des doses d’un agent « pro-sérotoninergique » </a:t>
            </a:r>
            <a:endParaRPr lang="fr-FR" sz="1200" dirty="0" smtClean="0"/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fr-FR" dirty="0" smtClean="0"/>
              <a:t>apparition </a:t>
            </a:r>
            <a:r>
              <a:rPr lang="fr-FR" dirty="0" smtClean="0">
                <a:latin typeface="Corbel" pitchFamily="34" charset="0"/>
              </a:rPr>
              <a:t>≥</a:t>
            </a:r>
            <a:r>
              <a:rPr lang="fr-FR" dirty="0" smtClean="0"/>
              <a:t>  3 signes cliniques suivants </a:t>
            </a:r>
          </a:p>
          <a:p>
            <a:pPr lvl="4" eaLnBrk="1" hangingPunct="1">
              <a:buFont typeface="Courier New" pitchFamily="49" charset="0"/>
              <a:buChar char="o"/>
              <a:defRPr/>
            </a:pPr>
            <a:r>
              <a:rPr lang="fr-FR" sz="2400" i="1" dirty="0" smtClean="0">
                <a:solidFill>
                  <a:srgbClr val="FF0000"/>
                </a:solidFill>
              </a:rPr>
              <a:t>confusion ; hypomanie ; agitation </a:t>
            </a:r>
          </a:p>
          <a:p>
            <a:pPr lvl="4" eaLnBrk="1" hangingPunct="1">
              <a:buFont typeface="Courier New" pitchFamily="49" charset="0"/>
              <a:buChar char="o"/>
              <a:defRPr/>
            </a:pPr>
            <a:r>
              <a:rPr lang="fr-FR" sz="2400" i="1" dirty="0" err="1" smtClean="0">
                <a:solidFill>
                  <a:srgbClr val="FF0000"/>
                </a:solidFill>
              </a:rPr>
              <a:t>myoclonies</a:t>
            </a:r>
            <a:r>
              <a:rPr lang="fr-FR" sz="2400" i="1" dirty="0" smtClean="0">
                <a:solidFill>
                  <a:srgbClr val="FF0000"/>
                </a:solidFill>
              </a:rPr>
              <a:t> ; </a:t>
            </a:r>
            <a:r>
              <a:rPr lang="fr-FR" sz="2400" i="1" dirty="0" err="1" smtClean="0">
                <a:solidFill>
                  <a:srgbClr val="FF0000"/>
                </a:solidFill>
              </a:rPr>
              <a:t>hyperréflexie</a:t>
            </a:r>
            <a:r>
              <a:rPr lang="fr-FR" sz="2400" i="1" dirty="0" smtClean="0">
                <a:solidFill>
                  <a:srgbClr val="FF0000"/>
                </a:solidFill>
              </a:rPr>
              <a:t> ; incoordination ; tremblements</a:t>
            </a:r>
          </a:p>
          <a:p>
            <a:pPr lvl="4" eaLnBrk="1" hangingPunct="1">
              <a:buFont typeface="Courier New" pitchFamily="49" charset="0"/>
              <a:buChar char="o"/>
              <a:defRPr/>
            </a:pPr>
            <a:r>
              <a:rPr lang="fr-FR" sz="2400" i="1" dirty="0" smtClean="0">
                <a:solidFill>
                  <a:srgbClr val="FF0000"/>
                </a:solidFill>
              </a:rPr>
              <a:t>sueur abondante ; frissons ; fièvre </a:t>
            </a:r>
          </a:p>
          <a:p>
            <a:pPr lvl="4" eaLnBrk="1" hangingPunct="1">
              <a:buFont typeface="Courier New" pitchFamily="49" charset="0"/>
              <a:buChar char="o"/>
              <a:defRPr/>
            </a:pPr>
            <a:r>
              <a:rPr lang="fr-FR" sz="2400" i="1" dirty="0" smtClean="0">
                <a:solidFill>
                  <a:srgbClr val="FF0000"/>
                </a:solidFill>
              </a:rPr>
              <a:t>diarrhées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fr-FR" dirty="0" smtClean="0"/>
              <a:t> </a:t>
            </a:r>
            <a:r>
              <a:rPr lang="fr-FR" dirty="0" smtClean="0">
                <a:latin typeface="Corbel" pitchFamily="34" charset="0"/>
              </a:rPr>
              <a:t>Ø </a:t>
            </a:r>
            <a:r>
              <a:rPr lang="fr-FR" dirty="0" err="1" smtClean="0"/>
              <a:t>ttt</a:t>
            </a:r>
            <a:r>
              <a:rPr lang="fr-FR" dirty="0" smtClean="0"/>
              <a:t> neuroleptique mis en route ou majoré avant l'apparition des symptômes </a:t>
            </a:r>
          </a:p>
        </p:txBody>
      </p:sp>
      <p:sp>
        <p:nvSpPr>
          <p:cNvPr id="28675" name="ZoneTexte 3"/>
          <p:cNvSpPr txBox="1">
            <a:spLocks noChangeArrowheads="1"/>
          </p:cNvSpPr>
          <p:nvPr/>
        </p:nvSpPr>
        <p:spPr bwMode="auto">
          <a:xfrm>
            <a:off x="714375" y="28575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>
                <a:latin typeface="Arial Black" pitchFamily="34" charset="0"/>
              </a:rPr>
              <a:t>CLINIQUE (1)  </a:t>
            </a:r>
          </a:p>
        </p:txBody>
      </p:sp>
      <p:pic>
        <p:nvPicPr>
          <p:cNvPr id="28676" name="Picture 13" descr="http://terresacree.org/images/fievre2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3" y="3571875"/>
            <a:ext cx="1935162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34000">
              <a:schemeClr val="accent1">
                <a:lumMod val="20000"/>
                <a:lumOff val="80000"/>
              </a:schemeClr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715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4000" b="1" dirty="0" smtClean="0">
                <a:solidFill>
                  <a:schemeClr val="tx1"/>
                </a:solidFill>
              </a:rPr>
              <a:t>	Différentes formes cliniques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b="1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b="1" dirty="0" smtClean="0"/>
              <a:t>Formes bénignes </a:t>
            </a:r>
            <a:r>
              <a:rPr lang="fr-FR" dirty="0" smtClean="0">
                <a:solidFill>
                  <a:srgbClr val="FF0000"/>
                </a:solidFill>
              </a:rPr>
              <a:t>+++ intoxications aiguës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dirty="0" smtClean="0"/>
              <a:t>nausées, vomissements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dirty="0" smtClean="0"/>
              <a:t>asthénie, somnolence				évolution favorable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dirty="0" smtClean="0"/>
              <a:t>Céphalées dans les 24h</a:t>
            </a:r>
            <a:endParaRPr lang="fr-FR" sz="3200" dirty="0" smtClean="0"/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dirty="0" smtClean="0"/>
              <a:t>tachycardies sinusales et/ou une HTA diastolique </a:t>
            </a:r>
          </a:p>
        </p:txBody>
      </p:sp>
      <p:sp>
        <p:nvSpPr>
          <p:cNvPr id="30724" name="ZoneTexte 3"/>
          <p:cNvSpPr txBox="1">
            <a:spLocks noChangeArrowheads="1"/>
          </p:cNvSpPr>
          <p:nvPr/>
        </p:nvSpPr>
        <p:spPr bwMode="auto">
          <a:xfrm>
            <a:off x="714375" y="28575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>
                <a:latin typeface="Arial Black" pitchFamily="34" charset="0"/>
              </a:rPr>
              <a:t>CLINIQUE (2)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34000">
              <a:schemeClr val="accent1">
                <a:lumMod val="20000"/>
                <a:lumOff val="80000"/>
              </a:schemeClr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02230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4000" b="1" dirty="0" smtClean="0">
                <a:solidFill>
                  <a:schemeClr val="tx1"/>
                </a:solidFill>
              </a:rPr>
              <a:t>	Différentes formes cliniques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b="1" dirty="0" smtClean="0"/>
          </a:p>
        </p:txBody>
      </p:sp>
      <p:sp>
        <p:nvSpPr>
          <p:cNvPr id="30724" name="ZoneTexte 3"/>
          <p:cNvSpPr txBox="1">
            <a:spLocks noChangeArrowheads="1"/>
          </p:cNvSpPr>
          <p:nvPr/>
        </p:nvSpPr>
        <p:spPr bwMode="auto">
          <a:xfrm>
            <a:off x="714375" y="28575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 dirty="0">
                <a:latin typeface="Arial Black" pitchFamily="34" charset="0"/>
              </a:rPr>
              <a:t>CLINIQUE </a:t>
            </a:r>
            <a:r>
              <a:rPr lang="en-GB" sz="4000" dirty="0" smtClean="0">
                <a:latin typeface="Arial Black" pitchFamily="34" charset="0"/>
              </a:rPr>
              <a:t>(3)  </a:t>
            </a:r>
            <a:endParaRPr lang="en-GB" sz="4000" dirty="0">
              <a:latin typeface="Arial Blac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1748909"/>
            <a:ext cx="820891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dirty="0" smtClean="0"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2800" b="1" dirty="0" smtClean="0">
                <a:solidFill>
                  <a:schemeClr val="tx2"/>
                </a:solidFill>
                <a:latin typeface="+mn-lt"/>
              </a:rPr>
              <a:t>Formes graves </a:t>
            </a:r>
            <a:r>
              <a:rPr lang="fr-FR" sz="2800" dirty="0" smtClean="0">
                <a:solidFill>
                  <a:schemeClr val="tx2"/>
                </a:solidFill>
                <a:latin typeface="+mn-lt"/>
              </a:rPr>
              <a:t>+++ : interactions médicamenteuses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2800" dirty="0" smtClean="0">
                <a:solidFill>
                  <a:schemeClr val="tx2"/>
                </a:solidFill>
                <a:latin typeface="+mn-lt"/>
              </a:rPr>
              <a:t>hyperthermie &gt;40° 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2800" dirty="0" smtClean="0">
                <a:solidFill>
                  <a:schemeClr val="tx2"/>
                </a:solidFill>
                <a:latin typeface="+mn-lt"/>
              </a:rPr>
              <a:t>choc à résistances vasculaires basses 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2800" dirty="0" smtClean="0">
                <a:solidFill>
                  <a:schemeClr val="tx2"/>
                </a:solidFill>
                <a:latin typeface="+mn-lt"/>
              </a:rPr>
              <a:t>état de mal épileptique 				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2800" dirty="0" smtClean="0">
                <a:solidFill>
                  <a:schemeClr val="tx2"/>
                </a:solidFill>
                <a:latin typeface="+mn-lt"/>
              </a:rPr>
              <a:t>coma et/ou convulsions 				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2800" dirty="0" err="1" smtClean="0">
                <a:solidFill>
                  <a:schemeClr val="tx2"/>
                </a:solidFill>
                <a:latin typeface="+mn-lt"/>
              </a:rPr>
              <a:t>rhabdomyolyse</a:t>
            </a:r>
            <a:r>
              <a:rPr lang="fr-FR" sz="2800" dirty="0" smtClean="0">
                <a:solidFill>
                  <a:schemeClr val="tx2"/>
                </a:solidFill>
                <a:latin typeface="+mn-lt"/>
              </a:rPr>
              <a:t> et/ou CIVD		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2800" dirty="0" smtClean="0">
                <a:solidFill>
                  <a:schemeClr val="tx2"/>
                </a:solidFill>
                <a:latin typeface="+mn-lt"/>
              </a:rPr>
              <a:t>troubles à l’ECG (tachycardie sinusale,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2800" dirty="0" smtClean="0">
                <a:solidFill>
                  <a:schemeClr val="tx2"/>
                </a:solidFill>
                <a:latin typeface="+mn-lt"/>
              </a:rPr>
              <a:t>	troubles du rythme SV ou V)</a:t>
            </a:r>
            <a:endParaRPr lang="fr-FR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Explosion 1 8"/>
          <p:cNvSpPr/>
          <p:nvPr/>
        </p:nvSpPr>
        <p:spPr>
          <a:xfrm>
            <a:off x="6156176" y="3140968"/>
            <a:ext cx="2987824" cy="2143125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/>
                </a:solidFill>
              </a:rPr>
              <a:t>MISE EN JEU DU PRONOSTIC  VITAL</a:t>
            </a:r>
            <a:endParaRPr lang="en-GB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34000">
              <a:schemeClr val="accent1">
                <a:lumMod val="20000"/>
                <a:lumOff val="80000"/>
              </a:schemeClr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7" descr="http://accel10.mettre-put-idata.over-blog.com/1/38/24/56/stetho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25" y="1897063"/>
            <a:ext cx="2071688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Espace réservé du contenu 2"/>
          <p:cNvSpPr>
            <a:spLocks noGrp="1"/>
          </p:cNvSpPr>
          <p:nvPr>
            <p:ph idx="1"/>
          </p:nvPr>
        </p:nvSpPr>
        <p:spPr>
          <a:xfrm>
            <a:off x="242888" y="1285875"/>
            <a:ext cx="8686800" cy="51435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fr-FR" sz="2800" dirty="0" err="1" smtClean="0"/>
              <a:t>Sd</a:t>
            </a:r>
            <a:r>
              <a:rPr lang="fr-FR" sz="2800" dirty="0" smtClean="0"/>
              <a:t> </a:t>
            </a:r>
            <a:r>
              <a:rPr lang="fr-FR" sz="2800" dirty="0" err="1" smtClean="0"/>
              <a:t>sérotoninergique</a:t>
            </a:r>
            <a:r>
              <a:rPr lang="fr-FR" sz="2800" dirty="0" smtClean="0"/>
              <a:t> = manif. cliniques peu spécifiques </a:t>
            </a:r>
          </a:p>
          <a:p>
            <a:pPr algn="ctr" eaLnBrk="1" hangingPunct="1">
              <a:buFont typeface="Wingdings 2" pitchFamily="18" charset="2"/>
              <a:buNone/>
            </a:pPr>
            <a:endParaRPr lang="fr-FR" sz="2800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fr-FR" b="1" dirty="0" smtClean="0">
                <a:solidFill>
                  <a:schemeClr val="accent2"/>
                </a:solidFill>
              </a:rPr>
              <a:t>			</a:t>
            </a:r>
            <a:r>
              <a:rPr lang="fr-FR" b="1" dirty="0" smtClean="0">
                <a:solidFill>
                  <a:srgbClr val="FF0000"/>
                </a:solidFill>
              </a:rPr>
              <a:t>DIAGNOSTIC D’EXCLUSION</a:t>
            </a:r>
            <a:r>
              <a:rPr lang="fr-FR" sz="2800" b="1" dirty="0" smtClean="0">
                <a:solidFill>
                  <a:srgbClr val="FF0000"/>
                </a:solidFill>
              </a:rPr>
              <a:t>  </a:t>
            </a:r>
            <a:endParaRPr lang="fr-FR" sz="2800" dirty="0" smtClean="0">
              <a:solidFill>
                <a:srgbClr val="FF000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fr-FR" sz="2800" dirty="0" smtClean="0"/>
              <a:t>éliminer </a:t>
            </a:r>
            <a:r>
              <a:rPr lang="fr-FR" sz="2800" dirty="0" err="1" smtClean="0"/>
              <a:t>pb</a:t>
            </a:r>
            <a:r>
              <a:rPr lang="fr-FR" sz="2800" dirty="0" smtClean="0"/>
              <a:t> infectieux, métabolique ou neurologique </a:t>
            </a:r>
          </a:p>
          <a:p>
            <a:pPr algn="ctr" eaLnBrk="1" hangingPunct="1">
              <a:buFont typeface="Wingdings 2" pitchFamily="18" charset="2"/>
              <a:buNone/>
            </a:pPr>
            <a:endParaRPr lang="fr-FR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fr-FR" dirty="0" err="1" smtClean="0"/>
              <a:t>Sd</a:t>
            </a:r>
            <a:r>
              <a:rPr lang="fr-FR" dirty="0" smtClean="0"/>
              <a:t> malin des neuroleptiques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 dirty="0" err="1" smtClean="0"/>
              <a:t>Sd</a:t>
            </a:r>
            <a:r>
              <a:rPr lang="fr-FR" dirty="0" smtClean="0"/>
              <a:t> adrénergique 	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 dirty="0" err="1" smtClean="0"/>
              <a:t>Sd</a:t>
            </a:r>
            <a:r>
              <a:rPr lang="fr-FR" dirty="0" smtClean="0"/>
              <a:t> </a:t>
            </a:r>
            <a:r>
              <a:rPr lang="fr-FR" dirty="0" err="1" smtClean="0"/>
              <a:t>anticholinergique</a:t>
            </a:r>
            <a:r>
              <a:rPr lang="fr-FR" dirty="0" smtClean="0"/>
              <a:t>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 dirty="0" err="1" smtClean="0"/>
              <a:t>Sd</a:t>
            </a:r>
            <a:r>
              <a:rPr lang="fr-FR" dirty="0" smtClean="0"/>
              <a:t> de sevrage alcoolique </a:t>
            </a:r>
          </a:p>
        </p:txBody>
      </p:sp>
      <p:sp>
        <p:nvSpPr>
          <p:cNvPr id="32772" name="ZoneTexte 3"/>
          <p:cNvSpPr txBox="1">
            <a:spLocks noChangeArrowheads="1"/>
          </p:cNvSpPr>
          <p:nvPr/>
        </p:nvSpPr>
        <p:spPr bwMode="auto">
          <a:xfrm>
            <a:off x="142875" y="363538"/>
            <a:ext cx="9001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>
                <a:latin typeface="Arial Black" pitchFamily="34" charset="0"/>
              </a:rPr>
              <a:t>DIAGNOSTICS DIFFERENTIELS  </a:t>
            </a:r>
          </a:p>
        </p:txBody>
      </p:sp>
      <p:cxnSp>
        <p:nvCxnSpPr>
          <p:cNvPr id="8" name="Connecteur droit avec flèche 7"/>
          <p:cNvCxnSpPr/>
          <p:nvPr/>
        </p:nvCxnSpPr>
        <p:spPr>
          <a:xfrm rot="5400000">
            <a:off x="4430713" y="2071688"/>
            <a:ext cx="427037" cy="158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774" name="Picture 9" descr="http://www.srconsultant.fr/boutique/images/catalogue/prokov/g_courbe_ecg.gif"/>
          <p:cNvPicPr>
            <a:picLocks noChangeAspect="1" noChangeArrowheads="1"/>
          </p:cNvPicPr>
          <p:nvPr/>
        </p:nvPicPr>
        <p:blipFill>
          <a:blip r:embed="rId4" cstate="print"/>
          <a:srcRect t="9114"/>
          <a:stretch>
            <a:fillRect/>
          </a:stretch>
        </p:blipFill>
        <p:spPr bwMode="auto">
          <a:xfrm>
            <a:off x="6996113" y="5146675"/>
            <a:ext cx="1862137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11" descr="http://www.cheval.me/wp-content/uploads/2008/09/seringue_cat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13" y="3429000"/>
            <a:ext cx="15716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oneTexte 3"/>
          <p:cNvSpPr txBox="1">
            <a:spLocks noChangeArrowheads="1"/>
          </p:cNvSpPr>
          <p:nvPr/>
        </p:nvSpPr>
        <p:spPr bwMode="auto">
          <a:xfrm>
            <a:off x="714375" y="28575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>
                <a:latin typeface="Arial Black" pitchFamily="34" charset="0"/>
              </a:rPr>
              <a:t>TRAITEMENT  </a:t>
            </a: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214313" y="1428750"/>
            <a:ext cx="8686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§"/>
              <a:defRPr/>
            </a:pPr>
            <a:r>
              <a:rPr lang="fr-FR" sz="2800" dirty="0">
                <a:solidFill>
                  <a:schemeClr val="tx2"/>
                </a:solidFill>
                <a:latin typeface="+mn-lt"/>
                <a:cs typeface="+mn-cs"/>
              </a:rPr>
              <a:t>Prévention et reconnaissance précoce essentielle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fr-FR" sz="12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§"/>
              <a:defRPr/>
            </a:pPr>
            <a:r>
              <a:rPr lang="fr-FR" sz="2800" dirty="0">
                <a:solidFill>
                  <a:schemeClr val="tx2"/>
                </a:solidFill>
                <a:latin typeface="+mn-lt"/>
                <a:cs typeface="+mn-cs"/>
              </a:rPr>
              <a:t>Arrêt du médicament en cause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fr-FR" sz="12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§"/>
              <a:defRPr/>
            </a:pPr>
            <a:r>
              <a:rPr lang="fr-FR" sz="2800" b="1" dirty="0">
                <a:solidFill>
                  <a:schemeClr val="tx2"/>
                </a:solidFill>
                <a:latin typeface="+mn-lt"/>
                <a:cs typeface="+mn-cs"/>
              </a:rPr>
              <a:t>Traitement symptomatique +++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fr-FR" sz="1200" b="1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§"/>
              <a:defRPr/>
            </a:pPr>
            <a:r>
              <a:rPr lang="fr-FR" sz="2800" dirty="0">
                <a:solidFill>
                  <a:schemeClr val="tx2"/>
                </a:solidFill>
                <a:latin typeface="+mn-lt"/>
                <a:cs typeface="+mn-cs"/>
              </a:rPr>
              <a:t>Traitements </a:t>
            </a:r>
            <a:r>
              <a:rPr lang="fr-FR" sz="2800" dirty="0" err="1">
                <a:solidFill>
                  <a:schemeClr val="tx2"/>
                </a:solidFill>
                <a:latin typeface="+mn-lt"/>
                <a:cs typeface="+mn-cs"/>
              </a:rPr>
              <a:t>antisérotoninergiques</a:t>
            </a:r>
            <a:r>
              <a:rPr lang="fr-FR" sz="2800" dirty="0">
                <a:solidFill>
                  <a:schemeClr val="tx2"/>
                </a:solidFill>
                <a:latin typeface="+mn-lt"/>
                <a:cs typeface="+mn-cs"/>
              </a:rPr>
              <a:t>  = pas un succès véritable sauf : 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70000"/>
              <a:buFont typeface="Courier New" pitchFamily="49" charset="0"/>
              <a:buChar char="o"/>
              <a:defRPr/>
            </a:pPr>
            <a:r>
              <a:rPr lang="fr-FR" sz="2400" b="1" dirty="0" err="1" smtClean="0">
                <a:solidFill>
                  <a:schemeClr val="accent1"/>
                </a:solidFill>
                <a:latin typeface="+mn-lt"/>
                <a:cs typeface="+mn-cs"/>
              </a:rPr>
              <a:t>cyproheptadine</a:t>
            </a:r>
            <a:endParaRPr lang="fr-FR" sz="2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34000">
              <a:schemeClr val="accent1">
                <a:lumMod val="20000"/>
                <a:lumOff val="80000"/>
              </a:schemeClr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u contenu 2"/>
          <p:cNvSpPr>
            <a:spLocks noGrp="1"/>
          </p:cNvSpPr>
          <p:nvPr>
            <p:ph idx="1"/>
          </p:nvPr>
        </p:nvSpPr>
        <p:spPr>
          <a:xfrm>
            <a:off x="214313" y="1500188"/>
            <a:ext cx="8686800" cy="4525962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fr-FR" smtClean="0"/>
              <a:t>Dans la pratique, faire attention aux signes d’appel chez une personne sous ATD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 smtClean="0"/>
              <a:t>Attention aux intéractions médicamenteuses ! </a:t>
            </a:r>
          </a:p>
        </p:txBody>
      </p:sp>
      <p:sp>
        <p:nvSpPr>
          <p:cNvPr id="36867" name="ZoneTexte 3"/>
          <p:cNvSpPr txBox="1">
            <a:spLocks noChangeArrowheads="1"/>
          </p:cNvSpPr>
          <p:nvPr/>
        </p:nvSpPr>
        <p:spPr bwMode="auto">
          <a:xfrm>
            <a:off x="714375" y="28575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>
                <a:latin typeface="Arial Black" pitchFamily="34" charset="0"/>
              </a:rPr>
              <a:t>CONCLUSION  </a:t>
            </a:r>
          </a:p>
        </p:txBody>
      </p:sp>
      <p:pic>
        <p:nvPicPr>
          <p:cNvPr id="36868" name="Picture 2" descr="http://siseulement.files.wordpress.com/2008/01/medicaments-45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413" y="3429000"/>
            <a:ext cx="4286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u contenu 2"/>
          <p:cNvSpPr>
            <a:spLocks noGrp="1"/>
          </p:cNvSpPr>
          <p:nvPr>
            <p:ph idx="1"/>
          </p:nvPr>
        </p:nvSpPr>
        <p:spPr>
          <a:xfrm>
            <a:off x="214313" y="1500188"/>
            <a:ext cx="8686800" cy="4525962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fr-FR" smtClean="0"/>
              <a:t>Bulletin d’Information et de Pharmacovigilance 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smtClean="0"/>
              <a:t>	</a:t>
            </a:r>
            <a:r>
              <a:rPr lang="fr-FR" smtClean="0">
                <a:hlinkClick r:id="rId3"/>
              </a:rPr>
              <a:t>www.bip31.fr</a:t>
            </a:r>
            <a:endParaRPr lang="fr-FR" smtClean="0"/>
          </a:p>
          <a:p>
            <a:pPr eaLnBrk="1" hangingPunct="1">
              <a:buFont typeface="Wingdings" pitchFamily="2" charset="2"/>
              <a:buNone/>
            </a:pPr>
            <a:endParaRPr lang="fr-FR" smtClean="0"/>
          </a:p>
        </p:txBody>
      </p:sp>
      <p:sp>
        <p:nvSpPr>
          <p:cNvPr id="38915" name="ZoneTexte 3"/>
          <p:cNvSpPr txBox="1">
            <a:spLocks noChangeArrowheads="1"/>
          </p:cNvSpPr>
          <p:nvPr/>
        </p:nvSpPr>
        <p:spPr bwMode="auto">
          <a:xfrm>
            <a:off x="714375" y="28575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>
                <a:latin typeface="Arial Black" pitchFamily="34" charset="0"/>
              </a:rPr>
              <a:t>BIBLIOGRAPHIE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34000">
              <a:schemeClr val="accent1">
                <a:lumMod val="20000"/>
                <a:lumOff val="80000"/>
              </a:schemeClr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04800" y="1903413"/>
            <a:ext cx="8686800" cy="4525962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fr-FR" smtClean="0"/>
              <a:t>Introduction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 smtClean="0"/>
              <a:t>Etiologies médicamenteuses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 smtClean="0"/>
              <a:t>Clinique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 smtClean="0"/>
              <a:t>Diagnostics différentiels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 smtClean="0"/>
              <a:t>Traitement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 smtClean="0"/>
              <a:t>Conclusion </a:t>
            </a:r>
          </a:p>
        </p:txBody>
      </p:sp>
      <p:sp>
        <p:nvSpPr>
          <p:cNvPr id="16387" name="ZoneTexte 3"/>
          <p:cNvSpPr txBox="1">
            <a:spLocks noChangeArrowheads="1"/>
          </p:cNvSpPr>
          <p:nvPr/>
        </p:nvSpPr>
        <p:spPr bwMode="auto">
          <a:xfrm>
            <a:off x="714375" y="28575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>
                <a:latin typeface="Arial Black" pitchFamily="34" charset="0"/>
              </a:rPr>
              <a:t>PLAN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34000">
              <a:schemeClr val="accent1">
                <a:lumMod val="20000"/>
                <a:lumOff val="80000"/>
              </a:schemeClr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>
          <a:xfrm>
            <a:off x="285750" y="1214438"/>
            <a:ext cx="8686800" cy="5643562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fr-FR" sz="2400" b="1" dirty="0" smtClean="0"/>
              <a:t>Syndrome </a:t>
            </a:r>
            <a:r>
              <a:rPr lang="fr-FR" sz="2400" b="1" dirty="0" err="1" smtClean="0"/>
              <a:t>sérotoninergique</a:t>
            </a:r>
            <a:r>
              <a:rPr lang="fr-FR" sz="2400" dirty="0" smtClean="0"/>
              <a:t> = ensemble de symptômes dû à un excès de sérotonine disponible au niveau des terminaisons nerveuses du SNC, d’origine médicamenteuse. </a:t>
            </a:r>
          </a:p>
        </p:txBody>
      </p:sp>
      <p:sp>
        <p:nvSpPr>
          <p:cNvPr id="18435" name="ZoneTexte 3"/>
          <p:cNvSpPr txBox="1">
            <a:spLocks noChangeArrowheads="1"/>
          </p:cNvSpPr>
          <p:nvPr/>
        </p:nvSpPr>
        <p:spPr bwMode="auto">
          <a:xfrm>
            <a:off x="755576" y="404664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 dirty="0" smtClean="0">
                <a:latin typeface="Arial Black" pitchFamily="34" charset="0"/>
              </a:rPr>
              <a:t>INTRODUCTION(1)  </a:t>
            </a:r>
            <a:endParaRPr lang="en-GB" sz="4000" dirty="0">
              <a:latin typeface="Arial Black" pitchFamily="34" charset="0"/>
            </a:endParaRPr>
          </a:p>
        </p:txBody>
      </p:sp>
      <p:pic>
        <p:nvPicPr>
          <p:cNvPr id="18436" name="Picture 2" descr="http://www.inrp.fr/Acces/biotic/neuro/drogues/images/i-noyaux-serotonine.jpg"/>
          <p:cNvPicPr>
            <a:picLocks noChangeAspect="1" noChangeArrowheads="1"/>
          </p:cNvPicPr>
          <p:nvPr/>
        </p:nvPicPr>
        <p:blipFill>
          <a:blip r:embed="rId3" cstate="print"/>
          <a:srcRect l="2119" t="2551" r="2542"/>
          <a:stretch>
            <a:fillRect/>
          </a:stretch>
        </p:blipFill>
        <p:spPr bwMode="auto">
          <a:xfrm>
            <a:off x="2915816" y="4149080"/>
            <a:ext cx="2776537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4" descr="http://fr.wikivisual.com/images/7/77/Serotonine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2996952"/>
            <a:ext cx="18192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fr-FR" sz="2400" b="1" dirty="0" smtClean="0"/>
              <a:t>Sérotonine</a:t>
            </a:r>
            <a:r>
              <a:rPr lang="fr-FR" sz="2400" dirty="0" smtClean="0"/>
              <a:t> (</a:t>
            </a:r>
            <a:r>
              <a:rPr lang="fr-FR" sz="2400" b="1" dirty="0" smtClean="0"/>
              <a:t>5-HT</a:t>
            </a:r>
            <a:r>
              <a:rPr lang="fr-FR" sz="2400" dirty="0" smtClean="0"/>
              <a:t>)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fr-FR" sz="2000" dirty="0" smtClean="0"/>
              <a:t>dérivée du </a:t>
            </a:r>
            <a:r>
              <a:rPr lang="fr-FR" sz="2000" dirty="0" err="1" smtClean="0"/>
              <a:t>Trp</a:t>
            </a:r>
            <a:r>
              <a:rPr lang="fr-FR" sz="2000" dirty="0" smtClean="0"/>
              <a:t>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fr-FR" sz="2000" dirty="0" smtClean="0"/>
              <a:t>un des principaux neurotransmetteurs du SNC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fr-FR" sz="2000" dirty="0" smtClean="0"/>
              <a:t>sécrétion par les noyaux </a:t>
            </a:r>
            <a:r>
              <a:rPr lang="fr-FR" sz="2000" dirty="0" err="1" smtClean="0"/>
              <a:t>sérotoninergiques</a:t>
            </a:r>
            <a:r>
              <a:rPr lang="fr-FR" sz="2000" dirty="0" smtClean="0"/>
              <a:t> </a:t>
            </a:r>
          </a:p>
          <a:p>
            <a:pPr lvl="1" eaLnBrk="1" hangingPunct="1">
              <a:buNone/>
            </a:pPr>
            <a:r>
              <a:rPr lang="fr-FR" sz="2000" dirty="0" smtClean="0"/>
              <a:t>(cc      noyaux du raphé)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fr-FR" sz="2000" dirty="0" smtClean="0"/>
              <a:t>récepteurs 5-HT </a:t>
            </a:r>
            <a:r>
              <a:rPr lang="fr-FR" sz="2000" dirty="0" smtClean="0"/>
              <a:t>: 7 familles (1 à 7 avec sous-types </a:t>
            </a:r>
            <a:r>
              <a:rPr lang="fr-FR" sz="2000" smtClean="0"/>
              <a:t>A,B,C …)</a:t>
            </a:r>
            <a:endParaRPr lang="fr-FR" sz="2000" dirty="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fr-FR" sz="2000" dirty="0" smtClean="0"/>
              <a:t>très </a:t>
            </a:r>
            <a:r>
              <a:rPr lang="fr-FR" sz="2000" dirty="0" smtClean="0"/>
              <a:t>large domaine d’action : </a:t>
            </a:r>
          </a:p>
          <a:p>
            <a:pPr lvl="1" eaLnBrk="1" hangingPunct="1">
              <a:buNone/>
            </a:pPr>
            <a:r>
              <a:rPr lang="fr-FR" sz="1600" dirty="0" smtClean="0"/>
              <a:t>motricité intestinale 		régulation endocrine </a:t>
            </a:r>
          </a:p>
          <a:p>
            <a:pPr lvl="1" eaLnBrk="1" hangingPunct="1">
              <a:buNone/>
            </a:pPr>
            <a:r>
              <a:rPr lang="fr-FR" sz="1600" dirty="0" smtClean="0"/>
              <a:t>agrégation plaquettaire 		fonctions cardiaques </a:t>
            </a:r>
          </a:p>
          <a:p>
            <a:pPr lvl="1" eaLnBrk="1" hangingPunct="1">
              <a:buNone/>
            </a:pPr>
            <a:r>
              <a:rPr lang="fr-FR" sz="1600" dirty="0" smtClean="0"/>
              <a:t>contrôle du sommeil 		mémoire </a:t>
            </a:r>
          </a:p>
          <a:p>
            <a:pPr lvl="1" eaLnBrk="1" hangingPunct="1">
              <a:buNone/>
            </a:pPr>
            <a:r>
              <a:rPr lang="fr-FR" sz="1600" dirty="0" smtClean="0"/>
              <a:t>température 			</a:t>
            </a:r>
            <a:r>
              <a:rPr lang="fr-FR" sz="1600" b="1" dirty="0" smtClean="0"/>
              <a:t>humeur et comportement </a:t>
            </a:r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827584" y="332656"/>
            <a:ext cx="67687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 smtClean="0">
                <a:latin typeface="Arial Black" pitchFamily="34" charset="0"/>
              </a:rPr>
              <a:t>INTRODUCTION(2) </a:t>
            </a:r>
            <a:r>
              <a:rPr lang="en-GB" dirty="0" smtClean="0">
                <a:latin typeface="Arial Black" pitchFamily="34" charset="0"/>
              </a:rPr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938" y="2786063"/>
            <a:ext cx="7929562" cy="571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0483" name="Espace réservé du contenu 2"/>
          <p:cNvSpPr>
            <a:spLocks noGrp="1"/>
          </p:cNvSpPr>
          <p:nvPr>
            <p:ph idx="1"/>
          </p:nvPr>
        </p:nvSpPr>
        <p:spPr>
          <a:xfrm>
            <a:off x="250825" y="1143000"/>
            <a:ext cx="8686800" cy="479583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fr-FR" b="1" smtClean="0"/>
              <a:t>Médicaments mis en cause = </a:t>
            </a:r>
            <a:r>
              <a:rPr lang="fr-FR" sz="2400" b="1" smtClean="0">
                <a:solidFill>
                  <a:srgbClr val="FF0000"/>
                </a:solidFill>
              </a:rPr>
              <a:t>ANTIDEPRESSEURS</a:t>
            </a:r>
            <a:r>
              <a:rPr lang="fr-FR" sz="2400" b="1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endParaRPr lang="fr-FR" sz="2400" b="1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fr-FR" sz="2400" smtClean="0">
                <a:solidFill>
                  <a:srgbClr val="000066"/>
                </a:solidFill>
              </a:rPr>
              <a:t> Objectif pharmacologique </a:t>
            </a:r>
          </a:p>
          <a:p>
            <a:pPr lvl="1" eaLnBrk="1" hangingPunct="1">
              <a:buFont typeface="Wingdings 2" pitchFamily="18" charset="2"/>
              <a:buNone/>
            </a:pPr>
            <a:endParaRPr lang="fr-FR" sz="1200" smtClean="0">
              <a:solidFill>
                <a:srgbClr val="000066"/>
              </a:solidFill>
            </a:endParaRPr>
          </a:p>
          <a:p>
            <a:pPr lvl="1" eaLnBrk="1" hangingPunct="1">
              <a:buFont typeface="Wingdings 2" pitchFamily="18" charset="2"/>
              <a:buNone/>
            </a:pPr>
            <a:r>
              <a:rPr lang="fr-FR" sz="2400" smtClean="0"/>
              <a:t>    taux des monoamines dans la synapse SNC (NA;DA;</a:t>
            </a:r>
            <a:r>
              <a:rPr lang="fr-FR" sz="2400" b="1" smtClean="0"/>
              <a:t>5HT</a:t>
            </a:r>
            <a:r>
              <a:rPr lang="fr-FR" sz="2400" smtClean="0"/>
              <a:t>)</a:t>
            </a:r>
            <a:endParaRPr lang="fr-FR" sz="2400" smtClean="0">
              <a:solidFill>
                <a:srgbClr val="000066"/>
              </a:solidFill>
            </a:endParaRPr>
          </a:p>
          <a:p>
            <a:pPr lvl="1" eaLnBrk="1" hangingPunct="1">
              <a:buFont typeface="Wingdings 2" pitchFamily="18" charset="2"/>
              <a:buNone/>
            </a:pPr>
            <a:endParaRPr lang="fr-FR" sz="1200" smtClean="0">
              <a:solidFill>
                <a:srgbClr val="000066"/>
              </a:solidFill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fr-FR" sz="2400" smtClean="0">
                <a:solidFill>
                  <a:srgbClr val="000066"/>
                </a:solidFill>
              </a:rPr>
              <a:t> Types 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sz="1200" smtClean="0"/>
              <a:t>	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sz="2800" smtClean="0"/>
              <a:t>		</a:t>
            </a:r>
            <a:r>
              <a:rPr lang="fr-FR" sz="2400" smtClean="0">
                <a:solidFill>
                  <a:srgbClr val="FF3300"/>
                </a:solidFill>
              </a:rPr>
              <a:t>IMAO </a:t>
            </a:r>
            <a:r>
              <a:rPr lang="fr-FR" sz="2400" smtClean="0"/>
              <a:t>     catabolisme des monoamines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sz="2400" smtClean="0"/>
              <a:t>		</a:t>
            </a:r>
            <a:r>
              <a:rPr lang="fr-FR" sz="2400" smtClean="0">
                <a:solidFill>
                  <a:srgbClr val="FF3300"/>
                </a:solidFill>
              </a:rPr>
              <a:t>IRNS</a:t>
            </a:r>
            <a:r>
              <a:rPr lang="fr-FR" sz="2400" smtClean="0"/>
              <a:t> 	(antidépresseurs imipraminiques) inhibent la 			recapture </a:t>
            </a:r>
            <a:r>
              <a:rPr lang="fr-FR" sz="2400" b="1" smtClean="0"/>
              <a:t>5HT</a:t>
            </a:r>
            <a:r>
              <a:rPr lang="fr-FR" sz="2400" smtClean="0"/>
              <a:t> = NA = DA 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sz="2400" smtClean="0"/>
              <a:t>		</a:t>
            </a:r>
            <a:r>
              <a:rPr lang="fr-FR" sz="2400" smtClean="0">
                <a:solidFill>
                  <a:srgbClr val="FF3300"/>
                </a:solidFill>
              </a:rPr>
              <a:t>ISRS 	</a:t>
            </a:r>
            <a:r>
              <a:rPr lang="fr-FR" sz="2400" smtClean="0"/>
              <a:t>inhibent la recapture </a:t>
            </a:r>
            <a:r>
              <a:rPr lang="fr-FR" sz="2400" b="1" smtClean="0"/>
              <a:t>5HT </a:t>
            </a:r>
            <a:endParaRPr lang="fr-FR" sz="2400" smtClean="0"/>
          </a:p>
        </p:txBody>
      </p:sp>
      <p:sp>
        <p:nvSpPr>
          <p:cNvPr id="20484" name="ZoneTexte 3"/>
          <p:cNvSpPr txBox="1">
            <a:spLocks noChangeArrowheads="1"/>
          </p:cNvSpPr>
          <p:nvPr/>
        </p:nvSpPr>
        <p:spPr bwMode="auto">
          <a:xfrm>
            <a:off x="250825" y="354013"/>
            <a:ext cx="94646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400">
                <a:latin typeface="Arial Black" pitchFamily="34" charset="0"/>
              </a:rPr>
              <a:t>ETIOLOGIES MEDICAMENTEUSES (1) 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V="1">
            <a:off x="855663" y="2928938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4213" y="27813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2071688" y="4213225"/>
            <a:ext cx="14287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916832"/>
            <a:ext cx="6211621" cy="4615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3"/>
          <p:cNvSpPr txBox="1">
            <a:spLocks noChangeArrowheads="1"/>
          </p:cNvSpPr>
          <p:nvPr/>
        </p:nvSpPr>
        <p:spPr bwMode="auto">
          <a:xfrm>
            <a:off x="179512" y="476672"/>
            <a:ext cx="94646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400" dirty="0">
                <a:latin typeface="Arial Black" pitchFamily="34" charset="0"/>
              </a:rPr>
              <a:t>ETIOLOGIES MEDICAMENTEUSES (2) 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4525962"/>
          </a:xfrm>
        </p:spPr>
        <p:txBody>
          <a:bodyPr/>
          <a:lstStyle/>
          <a:p>
            <a:pPr marL="342900" lvl="1" indent="-342900" eaLnBrk="1" hangingPunct="1"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0066"/>
                </a:solidFill>
              </a:rPr>
              <a:t>Mécanisme d’action </a:t>
            </a:r>
            <a:endParaRPr lang="fr-FR" sz="20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u contenu 2"/>
          <p:cNvSpPr>
            <a:spLocks noGrp="1"/>
          </p:cNvSpPr>
          <p:nvPr>
            <p:ph idx="1"/>
          </p:nvPr>
        </p:nvSpPr>
        <p:spPr>
          <a:xfrm>
            <a:off x="323850" y="1214438"/>
            <a:ext cx="8686800" cy="5227637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fr-FR" b="1" dirty="0" smtClean="0"/>
              <a:t>Origines du Syndrome </a:t>
            </a:r>
            <a:r>
              <a:rPr lang="fr-FR" b="1" dirty="0" err="1" smtClean="0"/>
              <a:t>sérotoninergique</a:t>
            </a:r>
            <a:r>
              <a:rPr lang="fr-FR" b="1" dirty="0" smtClean="0"/>
              <a:t> </a:t>
            </a:r>
            <a:r>
              <a:rPr lang="fr-FR" sz="2400" b="1" dirty="0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endParaRPr lang="fr-FR" sz="2400" b="1" dirty="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0066"/>
                </a:solidFill>
              </a:rPr>
              <a:t> Surdosage (rare) </a:t>
            </a:r>
          </a:p>
          <a:p>
            <a:pPr lvl="1" eaLnBrk="1" hangingPunct="1">
              <a:buFont typeface="Wingdings 2" pitchFamily="18" charset="2"/>
              <a:buNone/>
            </a:pPr>
            <a:endParaRPr lang="fr-FR" sz="2400" dirty="0" smtClean="0">
              <a:solidFill>
                <a:srgbClr val="000066"/>
              </a:solidFill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0066"/>
                </a:solidFill>
              </a:rPr>
              <a:t> </a:t>
            </a:r>
            <a:r>
              <a:rPr lang="fr-FR" sz="2400" b="1" dirty="0" smtClean="0">
                <a:solidFill>
                  <a:srgbClr val="000066"/>
                </a:solidFill>
              </a:rPr>
              <a:t>Associations +++ </a:t>
            </a:r>
          </a:p>
          <a:p>
            <a:pPr lvl="2" eaLnBrk="1" hangingPunct="1">
              <a:buFont typeface="Courier New" pitchFamily="49" charset="0"/>
              <a:buChar char="o"/>
            </a:pPr>
            <a:r>
              <a:rPr lang="fr-FR" dirty="0" smtClean="0"/>
              <a:t>IMAO / ISRS </a:t>
            </a:r>
          </a:p>
          <a:p>
            <a:pPr lvl="2" eaLnBrk="1" hangingPunct="1">
              <a:buFont typeface="Courier New" pitchFamily="49" charset="0"/>
              <a:buChar char="o"/>
            </a:pPr>
            <a:r>
              <a:rPr lang="fr-FR" dirty="0" smtClean="0"/>
              <a:t>IMAO / ATD </a:t>
            </a:r>
            <a:r>
              <a:rPr lang="fr-FR" dirty="0" err="1" smtClean="0"/>
              <a:t>imipraminiques</a:t>
            </a:r>
            <a:r>
              <a:rPr lang="fr-FR" dirty="0" smtClean="0"/>
              <a:t> </a:t>
            </a:r>
          </a:p>
          <a:p>
            <a:pPr lvl="2" eaLnBrk="1" hangingPunct="1">
              <a:buFont typeface="Courier New" pitchFamily="49" charset="0"/>
              <a:buChar char="o"/>
            </a:pPr>
            <a:r>
              <a:rPr lang="fr-FR" dirty="0" smtClean="0"/>
              <a:t>ISRS / Lithium </a:t>
            </a:r>
            <a:r>
              <a:rPr lang="fr-FR" sz="2000" dirty="0" smtClean="0"/>
              <a:t>(facilite la transmission </a:t>
            </a:r>
            <a:r>
              <a:rPr lang="fr-FR" sz="2000" dirty="0" err="1" smtClean="0"/>
              <a:t>sérotoninergique</a:t>
            </a:r>
            <a:r>
              <a:rPr lang="fr-FR" sz="2000" dirty="0" smtClean="0"/>
              <a:t>) </a:t>
            </a:r>
          </a:p>
          <a:p>
            <a:pPr lvl="2" eaLnBrk="1" hangingPunct="1">
              <a:buFont typeface="Courier New" pitchFamily="49" charset="0"/>
              <a:buChar char="o"/>
            </a:pPr>
            <a:r>
              <a:rPr lang="fr-FR" dirty="0" smtClean="0"/>
              <a:t>IMAO B </a:t>
            </a:r>
            <a:r>
              <a:rPr lang="fr-FR" sz="2000" dirty="0" smtClean="0"/>
              <a:t>(antiparkinsonien) </a:t>
            </a:r>
            <a:r>
              <a:rPr lang="fr-FR" dirty="0" smtClean="0"/>
              <a:t>/ ATD  </a:t>
            </a:r>
          </a:p>
          <a:p>
            <a:pPr lvl="2" eaLnBrk="1" hangingPunct="1">
              <a:buFont typeface="Courier New" pitchFamily="49" charset="0"/>
              <a:buChar char="o"/>
            </a:pPr>
            <a:r>
              <a:rPr lang="fr-FR" sz="1800" dirty="0" smtClean="0"/>
              <a:t>ATD / tryptophane (précurseur)   </a:t>
            </a:r>
          </a:p>
        </p:txBody>
      </p:sp>
      <p:sp>
        <p:nvSpPr>
          <p:cNvPr id="24579" name="ZoneTexte 3"/>
          <p:cNvSpPr txBox="1">
            <a:spLocks noChangeArrowheads="1"/>
          </p:cNvSpPr>
          <p:nvPr/>
        </p:nvSpPr>
        <p:spPr bwMode="auto">
          <a:xfrm>
            <a:off x="250825" y="354013"/>
            <a:ext cx="94646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400" dirty="0">
                <a:latin typeface="Arial Black" pitchFamily="34" charset="0"/>
              </a:rPr>
              <a:t>ETIOLOGIES MEDICAMENTEUSES </a:t>
            </a:r>
            <a:r>
              <a:rPr lang="en-GB" sz="3400" dirty="0" smtClean="0">
                <a:latin typeface="Arial Black" pitchFamily="34" charset="0"/>
              </a:rPr>
              <a:t>(3) </a:t>
            </a:r>
            <a:endParaRPr lang="en-GB" sz="3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u contenu 2"/>
          <p:cNvSpPr>
            <a:spLocks noGrp="1"/>
          </p:cNvSpPr>
          <p:nvPr>
            <p:ph idx="1"/>
          </p:nvPr>
        </p:nvSpPr>
        <p:spPr>
          <a:xfrm>
            <a:off x="323850" y="1285875"/>
            <a:ext cx="8686800" cy="5156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fr-FR" b="1" dirty="0" smtClean="0"/>
              <a:t>Remarque sur la PK :  </a:t>
            </a:r>
            <a:r>
              <a:rPr lang="fr-FR" sz="2400" b="1" dirty="0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endParaRPr lang="fr-FR" sz="2400" b="1" dirty="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0066"/>
                </a:solidFill>
              </a:rPr>
              <a:t> </a:t>
            </a:r>
            <a:r>
              <a:rPr lang="fr-FR" dirty="0" smtClean="0">
                <a:solidFill>
                  <a:srgbClr val="FF3300"/>
                </a:solidFill>
              </a:rPr>
              <a:t>IMAO</a:t>
            </a:r>
            <a:r>
              <a:rPr lang="fr-FR" dirty="0" smtClean="0"/>
              <a:t> = inhibiteurs irréversibles (non compétitifs) 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sz="2800" dirty="0" smtClean="0"/>
              <a:t>			activité pharmacologique notable jusqu’à 			</a:t>
            </a:r>
            <a:r>
              <a:rPr lang="fr-FR" sz="2800" dirty="0" err="1" smtClean="0"/>
              <a:t>resynthèse</a:t>
            </a:r>
            <a:r>
              <a:rPr lang="fr-FR" sz="2800" dirty="0" smtClean="0"/>
              <a:t> de MAO soit </a:t>
            </a:r>
            <a:r>
              <a:rPr lang="fr-FR" sz="2800" b="1" i="1" dirty="0" smtClean="0">
                <a:solidFill>
                  <a:srgbClr val="FF3300"/>
                </a:solidFill>
              </a:rPr>
              <a:t>15 jours 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sz="2800" dirty="0" smtClean="0">
                <a:solidFill>
                  <a:srgbClr val="FF3300"/>
                </a:solidFill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fr-FR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fr-FR" sz="2800" dirty="0" smtClean="0"/>
              <a:t>		       passage d’un IMAO à autre ATD = source         	       de </a:t>
            </a:r>
            <a:r>
              <a:rPr lang="fr-FR" sz="2800" dirty="0" err="1" smtClean="0">
                <a:solidFill>
                  <a:srgbClr val="FF0000"/>
                </a:solidFill>
              </a:rPr>
              <a:t>Sd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</a:rPr>
              <a:t>sérotoninergique</a:t>
            </a:r>
            <a:r>
              <a:rPr lang="fr-FR" sz="2800" dirty="0" smtClean="0"/>
              <a:t> </a:t>
            </a:r>
            <a:r>
              <a:rPr lang="fr-FR" sz="2800" b="1" i="1" dirty="0" smtClean="0"/>
              <a:t>si délai non respecté 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fr-FR" dirty="0" smtClean="0"/>
          </a:p>
          <a:p>
            <a:pPr eaLnBrk="1" hangingPunct="1">
              <a:buFont typeface="Wingdings" pitchFamily="2" charset="2"/>
              <a:buNone/>
            </a:pPr>
            <a:r>
              <a:rPr lang="fr-FR" sz="2800" dirty="0" smtClean="0"/>
              <a:t>                	</a:t>
            </a:r>
            <a:endParaRPr lang="fr-FR" sz="2800" dirty="0" smtClean="0">
              <a:solidFill>
                <a:srgbClr val="FF3300"/>
              </a:solidFill>
            </a:endParaRPr>
          </a:p>
        </p:txBody>
      </p:sp>
      <p:sp>
        <p:nvSpPr>
          <p:cNvPr id="26627" name="ZoneTexte 3"/>
          <p:cNvSpPr txBox="1">
            <a:spLocks noChangeArrowheads="1"/>
          </p:cNvSpPr>
          <p:nvPr/>
        </p:nvSpPr>
        <p:spPr bwMode="auto">
          <a:xfrm>
            <a:off x="250825" y="354013"/>
            <a:ext cx="94646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400" dirty="0">
                <a:latin typeface="Arial Black" pitchFamily="34" charset="0"/>
              </a:rPr>
              <a:t>ETIOLOGIES MEDICAMENTEUSES </a:t>
            </a:r>
            <a:r>
              <a:rPr lang="en-GB" sz="3400" dirty="0" smtClean="0">
                <a:latin typeface="Arial Black" pitchFamily="34" charset="0"/>
              </a:rPr>
              <a:t>(4) </a:t>
            </a:r>
            <a:endParaRPr lang="en-GB" sz="3400" dirty="0">
              <a:latin typeface="Arial Black" pitchFamily="34" charset="0"/>
            </a:endParaRPr>
          </a:p>
        </p:txBody>
      </p:sp>
      <p:sp>
        <p:nvSpPr>
          <p:cNvPr id="6" name="Flèche à angle droit 5"/>
          <p:cNvSpPr/>
          <p:nvPr/>
        </p:nvSpPr>
        <p:spPr>
          <a:xfrm rot="5400000">
            <a:off x="1643063" y="2857500"/>
            <a:ext cx="357188" cy="35718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027" name="Picture 3" descr="C:\Users\Claire\AppData\Local\Microsoft\Windows\Temporary Internet Files\Content.IE5\QFLSGSDF\MCj00787900000[1].wm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4005064"/>
            <a:ext cx="1928825" cy="18475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fr-FR" sz="2800" smtClean="0"/>
          </a:p>
          <a:p>
            <a:pPr>
              <a:lnSpc>
                <a:spcPct val="90000"/>
              </a:lnSpc>
            </a:pPr>
            <a:r>
              <a:rPr lang="fr-FR" sz="2800" smtClean="0"/>
              <a:t>Association </a:t>
            </a:r>
            <a:r>
              <a:rPr lang="fr-FR" sz="2800" dirty="0" err="1" smtClean="0"/>
              <a:t>tramadol</a:t>
            </a:r>
            <a:r>
              <a:rPr lang="fr-FR" sz="2800" dirty="0" smtClean="0"/>
              <a:t> / ATD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800" dirty="0" smtClean="0"/>
              <a:t>Analgésique morphinique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800" dirty="0" smtClean="0"/>
              <a:t>Double mécanisme d’action: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800" dirty="0" smtClean="0"/>
              <a:t>           - Inhibiteur de la recapture de 5HT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800" dirty="0" smtClean="0"/>
              <a:t>           - opiacés: inhibiteur GABA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800" dirty="0" smtClean="0"/>
              <a:t>CI avec les IMAO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fr-FR" sz="2800" dirty="0" smtClean="0"/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fr-FR" sz="2800" dirty="0" smtClean="0"/>
              <a:t> </a:t>
            </a:r>
          </a:p>
        </p:txBody>
      </p:sp>
      <p:sp>
        <p:nvSpPr>
          <p:cNvPr id="3" name="ZoneTexte 3"/>
          <p:cNvSpPr txBox="1">
            <a:spLocks noChangeArrowheads="1"/>
          </p:cNvSpPr>
          <p:nvPr/>
        </p:nvSpPr>
        <p:spPr bwMode="auto">
          <a:xfrm>
            <a:off x="250825" y="354013"/>
            <a:ext cx="94646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400" dirty="0">
                <a:latin typeface="Arial Black" pitchFamily="34" charset="0"/>
              </a:rPr>
              <a:t>ETIOLOGIES MEDICAMENTEUSES </a:t>
            </a:r>
            <a:r>
              <a:rPr lang="en-GB" sz="3400" dirty="0" smtClean="0">
                <a:latin typeface="Arial Black" pitchFamily="34" charset="0"/>
              </a:rPr>
              <a:t>(5) </a:t>
            </a:r>
            <a:endParaRPr lang="en-GB" sz="3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231</TotalTime>
  <Words>297</Words>
  <Application>Microsoft Office PowerPoint</Application>
  <PresentationFormat>Affichage à l'écran (4:3)</PresentationFormat>
  <Paragraphs>141</Paragraphs>
  <Slides>16</Slides>
  <Notes>14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Promenade</vt:lpstr>
      <vt:lpstr>Le syndrome serotoninergique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syndrome sérotoninergique</dc:title>
  <dc:creator>Utilisateur Windows</dc:creator>
  <cp:lastModifiedBy>Edouard</cp:lastModifiedBy>
  <cp:revision>57</cp:revision>
  <dcterms:created xsi:type="dcterms:W3CDTF">2009-04-25T21:07:40Z</dcterms:created>
  <dcterms:modified xsi:type="dcterms:W3CDTF">2011-04-04T11:28:04Z</dcterms:modified>
</cp:coreProperties>
</file>